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58" r:id="rId5"/>
    <p:sldId id="264" r:id="rId6"/>
    <p:sldId id="265" r:id="rId7"/>
    <p:sldId id="267" r:id="rId8"/>
    <p:sldId id="266" r:id="rId9"/>
    <p:sldId id="260" r:id="rId10"/>
    <p:sldId id="261" r:id="rId11"/>
    <p:sldId id="268" r:id="rId12"/>
    <p:sldId id="269" r:id="rId13"/>
    <p:sldId id="263" r:id="rId1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50360" autoAdjust="0"/>
  </p:normalViewPr>
  <p:slideViewPr>
    <p:cSldViewPr snapToGrid="0" snapToObjects="1">
      <p:cViewPr>
        <p:scale>
          <a:sx n="130" d="100"/>
          <a:sy n="130" d="100"/>
        </p:scale>
        <p:origin x="1074" y="-4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A9D84-6C41-6143-985F-2895D7C1E3EE}"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5343F-7563-1141-B1E8-31C042C89D4A}" type="slidenum">
              <a:rPr lang="en-US" smtClean="0"/>
              <a:t>‹#›</a:t>
            </a:fld>
            <a:endParaRPr lang="en-US"/>
          </a:p>
        </p:txBody>
      </p:sp>
    </p:spTree>
    <p:extLst>
      <p:ext uri="{BB962C8B-B14F-4D97-AF65-F5344CB8AC3E}">
        <p14:creationId xmlns:p14="http://schemas.microsoft.com/office/powerpoint/2010/main" val="18164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Annie Brinza, and my group mates are Jingjing Li and Nicole Levin. Our project this semester was to examine the relationship between water availability and adoption of adaptation measures in the Brazilian Amazon. The investigator of our project was Mariana Vedoveto</a:t>
            </a:r>
          </a:p>
        </p:txBody>
      </p:sp>
      <p:sp>
        <p:nvSpPr>
          <p:cNvPr id="4" name="Slide Number Placeholder 3"/>
          <p:cNvSpPr>
            <a:spLocks noGrp="1"/>
          </p:cNvSpPr>
          <p:nvPr>
            <p:ph type="sldNum" sz="quarter" idx="5"/>
          </p:nvPr>
        </p:nvSpPr>
        <p:spPr/>
        <p:txBody>
          <a:bodyPr/>
          <a:lstStyle/>
          <a:p>
            <a:fld id="{7E95343F-7563-1141-B1E8-31C042C89D4A}" type="slidenum">
              <a:rPr lang="en-US" smtClean="0"/>
              <a:t>1</a:t>
            </a:fld>
            <a:endParaRPr lang="en-US"/>
          </a:p>
        </p:txBody>
      </p:sp>
    </p:spTree>
    <p:extLst>
      <p:ext uri="{BB962C8B-B14F-4D97-AF65-F5344CB8AC3E}">
        <p14:creationId xmlns:p14="http://schemas.microsoft.com/office/powerpoint/2010/main" val="2009015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We also modeled the logistic regression for our four categories of adaptation individually: cattle management, water management, pasture management, and forest conservation with the natural log of drainage area as the only predictor variable.</a:t>
            </a:r>
          </a:p>
          <a:p>
            <a:pPr marL="457200" lvl="0" indent="-342900" algn="l" rtl="0">
              <a:spcBef>
                <a:spcPts val="0"/>
              </a:spcBef>
              <a:spcAft>
                <a:spcPts val="0"/>
              </a:spcAft>
              <a:buSzPts val="1800"/>
              <a:buChar char="●"/>
            </a:pPr>
            <a:r>
              <a:rPr lang="en-US" dirty="0"/>
              <a:t>We saw a significant relationship between the natural log of drainage area and adaptation, with very small p-values for pasture management and forest conservation. </a:t>
            </a:r>
          </a:p>
          <a:p>
            <a:pPr marL="457200" lvl="0" indent="-342900" algn="l" rtl="0">
              <a:spcBef>
                <a:spcPts val="0"/>
              </a:spcBef>
              <a:spcAft>
                <a:spcPts val="0"/>
              </a:spcAft>
              <a:buSzPts val="1800"/>
              <a:buChar char="●"/>
            </a:pPr>
            <a:r>
              <a:rPr lang="en-US" dirty="0"/>
              <a:t>Evidence of a relationship between water management and log(drainage area) looks the weakest, with a p-value of .054 and cattle management fell in between with a p-value of .0297</a:t>
            </a:r>
          </a:p>
        </p:txBody>
      </p:sp>
      <p:sp>
        <p:nvSpPr>
          <p:cNvPr id="4" name="Slide Number Placeholder 3"/>
          <p:cNvSpPr>
            <a:spLocks noGrp="1"/>
          </p:cNvSpPr>
          <p:nvPr>
            <p:ph type="sldNum" sz="quarter" idx="5"/>
          </p:nvPr>
        </p:nvSpPr>
        <p:spPr/>
        <p:txBody>
          <a:bodyPr/>
          <a:lstStyle/>
          <a:p>
            <a:fld id="{7E95343F-7563-1141-B1E8-31C042C89D4A}" type="slidenum">
              <a:rPr lang="en-US" smtClean="0"/>
              <a:t>10</a:t>
            </a:fld>
            <a:endParaRPr lang="en-US"/>
          </a:p>
        </p:txBody>
      </p:sp>
    </p:spTree>
    <p:extLst>
      <p:ext uri="{BB962C8B-B14F-4D97-AF65-F5344CB8AC3E}">
        <p14:creationId xmlns:p14="http://schemas.microsoft.com/office/powerpoint/2010/main" val="353458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look at the relationship between wealth and adaptation. In our analysis, vehicle value is used as a proxy for wealth.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looked at logistic regression models of each of our four categories of adaptation with vehicle value as the only predictor variable. We saw a significant relationship for each category of adaptation.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here show very small p-values for the vehicle value coefficient when looking at cattle management and pasture management. We see higher, but still significant, p-values for water management and forest conservation</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11</a:t>
            </a:fld>
            <a:endParaRPr lang="en-US"/>
          </a:p>
        </p:txBody>
      </p:sp>
    </p:spTree>
    <p:extLst>
      <p:ext uri="{BB962C8B-B14F-4D97-AF65-F5344CB8AC3E}">
        <p14:creationId xmlns:p14="http://schemas.microsoft.com/office/powerpoint/2010/main" val="233469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looked at logistic regression models with wealth and natural log of drainage area as predictors. Wealth, in the form of vehicle value, is significant in all of these models, but drainage area was only significant for forest conservation and pasture management.</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12</a:t>
            </a:fld>
            <a:endParaRPr lang="en-US"/>
          </a:p>
        </p:txBody>
      </p:sp>
    </p:spTree>
    <p:extLst>
      <p:ext uri="{BB962C8B-B14F-4D97-AF65-F5344CB8AC3E}">
        <p14:creationId xmlns:p14="http://schemas.microsoft.com/office/powerpoint/2010/main" val="300783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a collaboration between seven universities and has spanned decades. The overall goal of the project is to </a:t>
            </a:r>
            <a:r>
              <a:rPr lang="en-US" dirty="0">
                <a:effectLst/>
              </a:rPr>
              <a:t>provide researchers and policymakers with actionable knowledge about connections between water and rural production that can help local communities make informed decisions to improve human well-being while conserving Amazonian ecosystems.</a:t>
            </a:r>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2</a:t>
            </a:fld>
            <a:endParaRPr lang="en-US"/>
          </a:p>
        </p:txBody>
      </p:sp>
    </p:spTree>
    <p:extLst>
      <p:ext uri="{BB962C8B-B14F-4D97-AF65-F5344CB8AC3E}">
        <p14:creationId xmlns:p14="http://schemas.microsoft.com/office/powerpoint/2010/main" val="2148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investigator’s hypothesis is that changes in water availability influence farmers’ decisions on adopting adaptation measures. For this project, four types of adaptation measures are considered – cattle management, changing from crops to cattle, water management, such as creating ponds on the land, pasture management, such as fallowing the land, and forest conservation, such as setting land aside for forest regeneration</a:t>
            </a:r>
          </a:p>
          <a:p>
            <a:r>
              <a:rPr lang="en-US" dirty="0"/>
              <a:t>If the relationship between the two can be better understood, recommendations can be made for how the farmers should adapt in a way that minimizes further risk to the ecosystem. As an example – if farmers are more likely to clear additional land in order to try and grow more crops with less water available, that deforestation can lead to worse climate instability and further water vulnerability (WORD BETTER). </a:t>
            </a:r>
          </a:p>
        </p:txBody>
      </p:sp>
      <p:sp>
        <p:nvSpPr>
          <p:cNvPr id="4" name="Slide Number Placeholder 3"/>
          <p:cNvSpPr>
            <a:spLocks noGrp="1"/>
          </p:cNvSpPr>
          <p:nvPr>
            <p:ph type="sldNum" sz="quarter" idx="5"/>
          </p:nvPr>
        </p:nvSpPr>
        <p:spPr/>
        <p:txBody>
          <a:bodyPr/>
          <a:lstStyle/>
          <a:p>
            <a:fld id="{7E95343F-7563-1141-B1E8-31C042C89D4A}" type="slidenum">
              <a:rPr lang="en-US" smtClean="0"/>
              <a:t>3</a:t>
            </a:fld>
            <a:endParaRPr lang="en-US"/>
          </a:p>
        </p:txBody>
      </p:sp>
    </p:spTree>
    <p:extLst>
      <p:ext uri="{BB962C8B-B14F-4D97-AF65-F5344CB8AC3E}">
        <p14:creationId xmlns:p14="http://schemas.microsoft.com/office/powerpoint/2010/main" val="81112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Now that you understand the project background, I would like to dive deeper into the research questions we worked on answering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question of focus is: Is there a statistically significant relationship between water availability and the adoption of adaptation methods among rural farmers in Brazil?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important for our researcher because she needs to understand how farmers are adapting to the water availability issues, and if any of them are taking a route that could make climate change even worse and result in a positive feedback 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She has two sub-hypotheses: Adaptation will vary depending on level of wealth, since some methods are more expensive to implement. The other is some adaptation methods will be more popular across all farmers, and will possibly correlate more closely with water availability issues</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4</a:t>
            </a:fld>
            <a:endParaRPr lang="en-US"/>
          </a:p>
        </p:txBody>
      </p:sp>
    </p:spTree>
    <p:extLst>
      <p:ext uri="{BB962C8B-B14F-4D97-AF65-F5344CB8AC3E}">
        <p14:creationId xmlns:p14="http://schemas.microsoft.com/office/powerpoint/2010/main" val="36411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of the study can be regarded as the block design because all the data are recoded on three regions (</a:t>
            </a:r>
            <a:r>
              <a:rPr lang="en-US" dirty="0" err="1"/>
              <a:t>Ariq</a:t>
            </a:r>
            <a:r>
              <a:rPr lang="en-US" dirty="0"/>
              <a:t>, </a:t>
            </a:r>
            <a:r>
              <a:rPr lang="en-US" dirty="0" err="1"/>
              <a:t>Ouro</a:t>
            </a:r>
            <a:r>
              <a:rPr lang="en-US" dirty="0"/>
              <a:t> and </a:t>
            </a:r>
            <a:r>
              <a:rPr lang="en-US" dirty="0" err="1"/>
              <a:t>Rolim</a:t>
            </a:r>
            <a:r>
              <a:rPr lang="en-US" dirty="0"/>
              <a:t>). These three regions are highlighted in the map on the right. Data includes two parts: One from the survey on households, the other from environmental data including land coverage and precipitation. The survey contains variables related to farmer’s family situation and their behaviors. Adaptation measure like cattle, pasture and water management as well as forest reservation act as the response variable in our study. The environmental variables are named as drainage area and rainfall,  accounting for water availability. On the other hand, the study were performed in longitudinal way but our project focus on the data on 2019 due to missing data of other years. </a:t>
            </a:r>
          </a:p>
        </p:txBody>
      </p:sp>
    </p:spTree>
    <p:extLst>
      <p:ext uri="{BB962C8B-B14F-4D97-AF65-F5344CB8AC3E}">
        <p14:creationId xmlns:p14="http://schemas.microsoft.com/office/powerpoint/2010/main" val="27976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r>
              <a:rPr lang="en-US" dirty="0"/>
              <a:t> </a:t>
            </a:r>
          </a:p>
          <a:p>
            <a:r>
              <a:rPr lang="en-US" dirty="0"/>
              <a:t>Before conducting statistical analysis, we cleaned data by removing the replicates and missing values. We also create new variables like </a:t>
            </a:r>
            <a:r>
              <a:rPr lang="en-US" dirty="0" err="1"/>
              <a:t>any_adaptation</a:t>
            </a:r>
            <a:r>
              <a:rPr lang="en-US" dirty="0"/>
              <a:t>,  drainage area and region. The first one is based on four individual adaptation variables, generating an overall response variable. </a:t>
            </a:r>
          </a:p>
          <a:p>
            <a:r>
              <a:rPr lang="en-US" dirty="0"/>
              <a:t>We first conducted EDA on the data to get quick overview on their relationship. Here we will focus on Boxplots because they can reflect the effect of some categorical variables on average of numeric variables. We also used tables  to guide statistical analysis but didn’t show the results here.</a:t>
            </a:r>
          </a:p>
        </p:txBody>
      </p:sp>
    </p:spTree>
    <p:extLst>
      <p:ext uri="{BB962C8B-B14F-4D97-AF65-F5344CB8AC3E}">
        <p14:creationId xmlns:p14="http://schemas.microsoft.com/office/powerpoint/2010/main" val="11331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adopted three statistical strategies: two sample t-test, </a:t>
            </a:r>
            <a:r>
              <a:rPr lang="en-US" dirty="0" err="1"/>
              <a:t>anova</a:t>
            </a:r>
            <a:r>
              <a:rPr lang="en-US" dirty="0"/>
              <a:t> analysis and logistic regression. </a:t>
            </a:r>
          </a:p>
          <a:p>
            <a:r>
              <a:rPr lang="en-US" dirty="0"/>
              <a:t>Considering our response variables, adaptation measures are binary, we can compare the mean values of numeric variables, which is applicable to two sample t-test.  We can quickly deduce if adaptation measures corresponding to different water availability and wealth, represented by vehicle value. As our data are based on three regions, ANOVA analysis can be used to assess the effect of regions on water availability and wealth. </a:t>
            </a:r>
          </a:p>
          <a:p>
            <a:r>
              <a:rPr lang="en-US" dirty="0"/>
              <a:t>Finally, we attempted logistical regression model to fit the data. Hopefully, we can predict adaptation measures from water availability and other variables. </a:t>
            </a:r>
          </a:p>
        </p:txBody>
      </p:sp>
      <p:sp>
        <p:nvSpPr>
          <p:cNvPr id="4" name="Slide Number Placeholder 3"/>
          <p:cNvSpPr>
            <a:spLocks noGrp="1"/>
          </p:cNvSpPr>
          <p:nvPr>
            <p:ph type="sldNum" sz="quarter" idx="5"/>
          </p:nvPr>
        </p:nvSpPr>
        <p:spPr/>
        <p:txBody>
          <a:bodyPr/>
          <a:lstStyle/>
          <a:p>
            <a:fld id="{7E95343F-7563-1141-B1E8-31C042C89D4A}" type="slidenum">
              <a:rPr lang="en-US" smtClean="0"/>
              <a:t>7</a:t>
            </a:fld>
            <a:endParaRPr lang="en-US"/>
          </a:p>
        </p:txBody>
      </p:sp>
    </p:spTree>
    <p:extLst>
      <p:ext uri="{BB962C8B-B14F-4D97-AF65-F5344CB8AC3E}">
        <p14:creationId xmlns:p14="http://schemas.microsoft.com/office/powerpoint/2010/main" val="52668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in this slide is our preliminary findings. Upper panel of boxplots shows adaptation measures has lower log drainage area and rainfall compared to negative control without adaptation measures. T-test demonstrate the difference is significant. </a:t>
            </a:r>
          </a:p>
          <a:p>
            <a:r>
              <a:rPr lang="en-US" dirty="0"/>
              <a:t>The bottom panel of boxplots shows region </a:t>
            </a:r>
            <a:r>
              <a:rPr lang="en-US" dirty="0" err="1"/>
              <a:t>Ariq</a:t>
            </a:r>
            <a:r>
              <a:rPr lang="en-US" dirty="0"/>
              <a:t> has higher log  drainage area than the other two, Region </a:t>
            </a:r>
            <a:r>
              <a:rPr lang="en-US" dirty="0" err="1"/>
              <a:t>Rolim</a:t>
            </a:r>
            <a:r>
              <a:rPr lang="en-US" dirty="0"/>
              <a:t>  has lower rainfall than the other two and wealth in </a:t>
            </a:r>
            <a:r>
              <a:rPr lang="en-US" sz="1800" b="0" i="0" u="none" strike="noStrike" baseline="0" dirty="0" err="1">
                <a:latin typeface="LMMono10-Regular"/>
              </a:rPr>
              <a:t>Ouro</a:t>
            </a:r>
            <a:r>
              <a:rPr lang="en-US" sz="1800" b="0" i="0" u="none" strike="noStrike" baseline="0" dirty="0">
                <a:latin typeface="LMMono10-Regular"/>
              </a:rPr>
              <a:t> sounds less than the other two.  </a:t>
            </a:r>
            <a:r>
              <a:rPr lang="en-US" dirty="0" err="1"/>
              <a:t>Anova</a:t>
            </a:r>
            <a:r>
              <a:rPr lang="en-US" dirty="0"/>
              <a:t> analysis confirmed significance of EDA observations.  Furthermore, </a:t>
            </a:r>
            <a:r>
              <a:rPr lang="en-US" dirty="0" err="1"/>
              <a:t>TukeyHSD</a:t>
            </a:r>
            <a:r>
              <a:rPr lang="en-US" dirty="0"/>
              <a:t> clearly gave the difference of above variables in three regions, which is not shown here. </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8</a:t>
            </a:fld>
            <a:endParaRPr lang="en-US"/>
          </a:p>
        </p:txBody>
      </p:sp>
    </p:spTree>
    <p:extLst>
      <p:ext uri="{BB962C8B-B14F-4D97-AF65-F5344CB8AC3E}">
        <p14:creationId xmlns:p14="http://schemas.microsoft.com/office/powerpoint/2010/main" val="406485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SzPts val="1800"/>
              <a:buChar char="●"/>
            </a:pPr>
            <a:r>
              <a:rPr lang="en-US" dirty="0"/>
              <a:t>Now we can go through some of our logistic regression modeling results</a:t>
            </a:r>
          </a:p>
          <a:p>
            <a:pPr marL="457200" lvl="0" indent="-342900" algn="l" rtl="0">
              <a:spcBef>
                <a:spcPts val="0"/>
              </a:spcBef>
              <a:spcAft>
                <a:spcPts val="0"/>
              </a:spcAft>
              <a:buSzPts val="1800"/>
              <a:buChar char="●"/>
            </a:pPr>
            <a:r>
              <a:rPr lang="en-US" dirty="0"/>
              <a:t>Our first model was a simple logistic regression model for any adaptation with drainage area as the only predictor variable. This model did not show a significant relationship.</a:t>
            </a:r>
          </a:p>
          <a:p>
            <a:pPr marL="457200" lvl="0" indent="-342900" algn="l" rtl="0">
              <a:spcBef>
                <a:spcPts val="0"/>
              </a:spcBef>
              <a:spcAft>
                <a:spcPts val="0"/>
              </a:spcAft>
              <a:buSzPts val="1800"/>
              <a:buChar char="●"/>
            </a:pPr>
            <a:r>
              <a:rPr lang="en-US" dirty="0"/>
              <a:t>We next looked at a natural log transformation for drainage area.  You can see the long tail on the drainage area distribution in the histogram on the left.</a:t>
            </a:r>
          </a:p>
          <a:p>
            <a:pPr marL="457200" lvl="0" indent="-342900" algn="l" rtl="0">
              <a:spcBef>
                <a:spcPts val="0"/>
              </a:spcBef>
              <a:spcAft>
                <a:spcPts val="0"/>
              </a:spcAft>
              <a:buSzPts val="1800"/>
              <a:buChar char="●"/>
            </a:pPr>
            <a:r>
              <a:rPr lang="en-US" dirty="0"/>
              <a:t>Taking the natural log of drainage area gives us the more even distribution in the histogram on the right. </a:t>
            </a:r>
          </a:p>
          <a:p>
            <a:pPr marL="457200" lvl="0" indent="-342900" algn="l" rtl="0">
              <a:spcBef>
                <a:spcPts val="0"/>
              </a:spcBef>
              <a:spcAft>
                <a:spcPts val="0"/>
              </a:spcAft>
              <a:buSzPts val="1800"/>
              <a:buChar char="●"/>
            </a:pPr>
            <a:r>
              <a:rPr lang="en-US" dirty="0"/>
              <a:t>Here we saw a significant relationship, as you can see in the model summary with a p-value much lower than 0.05 for the log of drainage area</a:t>
            </a:r>
          </a:p>
          <a:p>
            <a:endParaRPr lang="en-US" dirty="0"/>
          </a:p>
        </p:txBody>
      </p:sp>
      <p:sp>
        <p:nvSpPr>
          <p:cNvPr id="4" name="Slide Number Placeholder 3"/>
          <p:cNvSpPr>
            <a:spLocks noGrp="1"/>
          </p:cNvSpPr>
          <p:nvPr>
            <p:ph type="sldNum" sz="quarter" idx="5"/>
          </p:nvPr>
        </p:nvSpPr>
        <p:spPr/>
        <p:txBody>
          <a:bodyPr/>
          <a:lstStyle/>
          <a:p>
            <a:fld id="{7E95343F-7563-1141-B1E8-31C042C89D4A}" type="slidenum">
              <a:rPr lang="en-US" smtClean="0"/>
              <a:t>9</a:t>
            </a:fld>
            <a:endParaRPr lang="en-US"/>
          </a:p>
        </p:txBody>
      </p:sp>
    </p:spTree>
    <p:extLst>
      <p:ext uri="{BB962C8B-B14F-4D97-AF65-F5344CB8AC3E}">
        <p14:creationId xmlns:p14="http://schemas.microsoft.com/office/powerpoint/2010/main" val="26176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7/22/2023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7/22/2023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7/22/2023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7/22/2023</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notesSlide" Target="../notesSlides/notesSlide8.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 dirty="0"/>
              <a:t>Examining the Relationship Between Water Availability and Adoption of Adaptation Measures</a:t>
            </a:r>
            <a:endParaRPr lang="en-US" dirty="0">
              <a:latin typeface="Arial" charset="0"/>
            </a:endParaRPr>
          </a:p>
        </p:txBody>
      </p:sp>
      <p:sp>
        <p:nvSpPr>
          <p:cNvPr id="3" name="Subtitle 2"/>
          <p:cNvSpPr>
            <a:spLocks noGrp="1"/>
          </p:cNvSpPr>
          <p:nvPr>
            <p:ph type="subTitle" idx="1"/>
          </p:nvPr>
        </p:nvSpPr>
        <p:spPr/>
        <p:txBody>
          <a:bodyPr rtlCol="0">
            <a:normAutofit lnSpcReduction="10000"/>
          </a:bodyPr>
          <a:lstStyle/>
          <a:p>
            <a:pPr marL="0" lvl="0" indent="0" algn="ctr" rtl="0">
              <a:spcBef>
                <a:spcPts val="480"/>
              </a:spcBef>
              <a:spcAft>
                <a:spcPts val="0"/>
              </a:spcAft>
              <a:buNone/>
            </a:pPr>
            <a:r>
              <a:rPr lang="en-US" sz="1800" dirty="0"/>
              <a:t>Annie Brinza</a:t>
            </a:r>
          </a:p>
          <a:p>
            <a:pPr marL="0" lvl="0" indent="0" algn="ctr" rtl="0">
              <a:spcBef>
                <a:spcPts val="480"/>
              </a:spcBef>
              <a:spcAft>
                <a:spcPts val="0"/>
              </a:spcAft>
              <a:buNone/>
            </a:pPr>
            <a:r>
              <a:rPr lang="en-US" sz="1800" dirty="0"/>
              <a:t>Jingjing Li</a:t>
            </a:r>
          </a:p>
          <a:p>
            <a:pPr marL="0" lvl="0" indent="0" algn="ctr" rtl="0">
              <a:spcBef>
                <a:spcPts val="480"/>
              </a:spcBef>
              <a:spcAft>
                <a:spcPts val="0"/>
              </a:spcAft>
              <a:buNone/>
            </a:pPr>
            <a:r>
              <a:rPr lang="en-US" sz="1800" dirty="0"/>
              <a:t>Nicole Levin</a:t>
            </a:r>
          </a:p>
          <a:p>
            <a:pPr marL="0" lvl="0" indent="0" algn="ctr" rtl="0">
              <a:spcBef>
                <a:spcPts val="480"/>
              </a:spcBef>
              <a:spcAft>
                <a:spcPts val="0"/>
              </a:spcAft>
              <a:buNone/>
            </a:pPr>
            <a:r>
              <a:rPr lang="en-US" sz="1800" dirty="0"/>
              <a:t>Investigator: Mariana Vedoveto</a:t>
            </a:r>
          </a:p>
          <a:p>
            <a:pPr fontAlgn="auto">
              <a:spcAft>
                <a:spcPts val="0"/>
              </a:spcAft>
              <a:buFont typeface="Arial"/>
              <a:buNone/>
              <a:defRPr/>
            </a:pPr>
            <a:endParaRPr lang="en-US" dirty="0">
              <a:ea typeface="+mn-ea"/>
            </a:endParaRPr>
          </a:p>
        </p:txBody>
      </p:sp>
      <p:pic>
        <p:nvPicPr>
          <p:cNvPr id="5" name="Audio Recording Jul 21, 2023 at 5:00:25 PM">
            <a:hlinkClick r:id="" action="ppaction://media"/>
            <a:extLst>
              <a:ext uri="{FF2B5EF4-FFF2-40B4-BE49-F238E27FC236}">
                <a16:creationId xmlns:a16="http://schemas.microsoft.com/office/drawing/2014/main" id="{D2717F9A-EC1E-2371-3BE1-0F504E0576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1800" y="42349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Separating by Adaptation Category</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nvPr>
        </p:nvGraphicFramePr>
        <p:xfrm>
          <a:off x="85725"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-0.58609</a:t>
                      </a:r>
                    </a:p>
                  </a:txBody>
                  <a:tcPr/>
                </a:tc>
                <a:tc>
                  <a:txBody>
                    <a:bodyPr/>
                    <a:lstStyle/>
                    <a:p>
                      <a:r>
                        <a:rPr lang="en-US" sz="1200" dirty="0"/>
                        <a:t>0.06488 </a:t>
                      </a:r>
                    </a:p>
                  </a:txBody>
                  <a:tcPr/>
                </a:tc>
                <a:tc>
                  <a:txBody>
                    <a:bodyPr/>
                    <a:lstStyle/>
                    <a:p>
                      <a:r>
                        <a:rPr lang="en-US" sz="1200" dirty="0"/>
                        <a:t>-9.033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0.05162</a:t>
                      </a:r>
                    </a:p>
                  </a:txBody>
                  <a:tcPr/>
                </a:tc>
                <a:tc>
                  <a:txBody>
                    <a:bodyPr/>
                    <a:lstStyle/>
                    <a:p>
                      <a:r>
                        <a:rPr lang="en-US" sz="1200" dirty="0"/>
                        <a:t>0.02374</a:t>
                      </a:r>
                    </a:p>
                  </a:txBody>
                  <a:tcPr/>
                </a:tc>
                <a:tc>
                  <a:txBody>
                    <a:bodyPr/>
                    <a:lstStyle/>
                    <a:p>
                      <a:r>
                        <a:rPr lang="en-US" sz="1200" dirty="0"/>
                        <a:t>2.174 </a:t>
                      </a:r>
                    </a:p>
                  </a:txBody>
                  <a:tcPr/>
                </a:tc>
                <a:tc>
                  <a:txBody>
                    <a:bodyPr/>
                    <a:lstStyle/>
                    <a:p>
                      <a:r>
                        <a:rPr lang="en-US" sz="1200" dirty="0"/>
                        <a:t>0.0297 </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nvGraphicFramePr>
        <p:xfrm>
          <a:off x="4648200" y="2001520"/>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47700">
                  <a:extLst>
                    <a:ext uri="{9D8B030D-6E8A-4147-A177-3AD203B41FA5}">
                      <a16:colId xmlns:a16="http://schemas.microsoft.com/office/drawing/2014/main" val="3871971297"/>
                    </a:ext>
                  </a:extLst>
                </a:gridCol>
                <a:gridCol w="7715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0.16275</a:t>
                      </a:r>
                    </a:p>
                  </a:txBody>
                  <a:tcPr/>
                </a:tc>
                <a:tc>
                  <a:txBody>
                    <a:bodyPr/>
                    <a:lstStyle/>
                    <a:p>
                      <a:r>
                        <a:rPr lang="en-US" sz="1200" dirty="0"/>
                        <a:t>0.06229 </a:t>
                      </a:r>
                    </a:p>
                  </a:txBody>
                  <a:tcPr/>
                </a:tc>
                <a:tc>
                  <a:txBody>
                    <a:bodyPr/>
                    <a:lstStyle/>
                    <a:p>
                      <a:r>
                        <a:rPr lang="en-US" sz="1200" dirty="0"/>
                        <a:t>2.613 </a:t>
                      </a:r>
                    </a:p>
                  </a:txBody>
                  <a:tcPr/>
                </a:tc>
                <a:tc>
                  <a:txBody>
                    <a:bodyPr/>
                    <a:lstStyle/>
                    <a:p>
                      <a:r>
                        <a:rPr lang="en-US" sz="1200" dirty="0"/>
                        <a:t>0.00898 </a:t>
                      </a:r>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0.09512</a:t>
                      </a:r>
                    </a:p>
                  </a:txBody>
                  <a:tcPr/>
                </a:tc>
                <a:tc>
                  <a:txBody>
                    <a:bodyPr/>
                    <a:lstStyle/>
                    <a:p>
                      <a:r>
                        <a:rPr lang="en-US" sz="1200" dirty="0"/>
                        <a:t>0.02396 </a:t>
                      </a:r>
                    </a:p>
                  </a:txBody>
                  <a:tcPr/>
                </a:tc>
                <a:tc>
                  <a:txBody>
                    <a:bodyPr/>
                    <a:lstStyle/>
                    <a:p>
                      <a:r>
                        <a:rPr lang="en-US" sz="1200" dirty="0"/>
                        <a:t>3.971</a:t>
                      </a:r>
                    </a:p>
                  </a:txBody>
                  <a:tcPr/>
                </a:tc>
                <a:tc>
                  <a:txBody>
                    <a:bodyPr/>
                    <a:lstStyle/>
                    <a:p>
                      <a:r>
                        <a:rPr lang="en-US" sz="1200" dirty="0"/>
                        <a:t>7.17x10</a:t>
                      </a:r>
                      <a:r>
                        <a:rPr lang="en-US" sz="1200" baseline="30000" dirty="0"/>
                        <a:t>-5</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82927"/>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nvGraphicFramePr>
        <p:xfrm>
          <a:off x="85725" y="3617994"/>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1.71958</a:t>
                      </a:r>
                    </a:p>
                  </a:txBody>
                  <a:tcPr/>
                </a:tc>
                <a:tc>
                  <a:txBody>
                    <a:bodyPr/>
                    <a:lstStyle/>
                    <a:p>
                      <a:r>
                        <a:rPr lang="en-US" sz="1200" dirty="0"/>
                        <a:t>0.08552</a:t>
                      </a:r>
                    </a:p>
                  </a:txBody>
                  <a:tcPr/>
                </a:tc>
                <a:tc>
                  <a:txBody>
                    <a:bodyPr/>
                    <a:lstStyle/>
                    <a:p>
                      <a:r>
                        <a:rPr lang="en-US" sz="1200" dirty="0"/>
                        <a:t>20.108</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0.06572</a:t>
                      </a:r>
                    </a:p>
                  </a:txBody>
                  <a:tcPr/>
                </a:tc>
                <a:tc>
                  <a:txBody>
                    <a:bodyPr/>
                    <a:lstStyle/>
                    <a:p>
                      <a:r>
                        <a:rPr lang="en-US" sz="1200" dirty="0"/>
                        <a:t>0.03416</a:t>
                      </a:r>
                    </a:p>
                  </a:txBody>
                  <a:tcPr/>
                </a:tc>
                <a:tc>
                  <a:txBody>
                    <a:bodyPr/>
                    <a:lstStyle/>
                    <a:p>
                      <a:r>
                        <a:rPr lang="en-US" sz="1200" dirty="0"/>
                        <a:t>1.924</a:t>
                      </a:r>
                    </a:p>
                  </a:txBody>
                  <a:tcPr/>
                </a:tc>
                <a:tc>
                  <a:txBody>
                    <a:bodyPr/>
                    <a:lstStyle/>
                    <a:p>
                      <a:r>
                        <a:rPr lang="en-US" sz="1200" dirty="0"/>
                        <a:t>0.0543</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nvGraphicFramePr>
        <p:xfrm>
          <a:off x="4648200" y="3609739"/>
          <a:ext cx="4410075" cy="939800"/>
        </p:xfrm>
        <a:graphic>
          <a:graphicData uri="http://schemas.openxmlformats.org/drawingml/2006/table">
            <a:tbl>
              <a:tblPr firstRow="1" bandRow="1">
                <a:tableStyleId>{21E4AEA4-8DFA-4A89-87EB-49C32662AFE0}</a:tableStyleId>
              </a:tblPr>
              <a:tblGrid>
                <a:gridCol w="1333500">
                  <a:extLst>
                    <a:ext uri="{9D8B030D-6E8A-4147-A177-3AD203B41FA5}">
                      <a16:colId xmlns:a16="http://schemas.microsoft.com/office/drawing/2014/main" val="485169618"/>
                    </a:ext>
                  </a:extLst>
                </a:gridCol>
                <a:gridCol w="80010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1.30277</a:t>
                      </a:r>
                    </a:p>
                  </a:txBody>
                  <a:tcPr/>
                </a:tc>
                <a:tc>
                  <a:txBody>
                    <a:bodyPr/>
                    <a:lstStyle/>
                    <a:p>
                      <a:r>
                        <a:rPr lang="en-US" sz="1200" dirty="0"/>
                        <a:t>0.07451 </a:t>
                      </a:r>
                    </a:p>
                  </a:txBody>
                  <a:tcPr/>
                </a:tc>
                <a:tc>
                  <a:txBody>
                    <a:bodyPr/>
                    <a:lstStyle/>
                    <a:p>
                      <a:r>
                        <a:rPr lang="en-US" sz="1200" dirty="0"/>
                        <a:t>17.485</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log(drainage area)</a:t>
                      </a:r>
                    </a:p>
                  </a:txBody>
                  <a:tcPr/>
                </a:tc>
                <a:tc>
                  <a:txBody>
                    <a:bodyPr/>
                    <a:lstStyle/>
                    <a:p>
                      <a:r>
                        <a:rPr lang="en-US" sz="1200" dirty="0"/>
                        <a:t>0.17455</a:t>
                      </a:r>
                    </a:p>
                  </a:txBody>
                  <a:tcPr/>
                </a:tc>
                <a:tc>
                  <a:txBody>
                    <a:bodyPr/>
                    <a:lstStyle/>
                    <a:p>
                      <a:r>
                        <a:rPr lang="en-US" sz="1200" dirty="0"/>
                        <a:t>0.03290 </a:t>
                      </a:r>
                    </a:p>
                  </a:txBody>
                  <a:tcPr/>
                </a:tc>
                <a:tc>
                  <a:txBody>
                    <a:bodyPr/>
                    <a:lstStyle/>
                    <a:p>
                      <a:r>
                        <a:rPr lang="en-US" sz="1200" dirty="0"/>
                        <a:t>5.305</a:t>
                      </a:r>
                    </a:p>
                  </a:txBody>
                  <a:tcPr/>
                </a:tc>
                <a:tc>
                  <a:txBody>
                    <a:bodyPr/>
                    <a:lstStyle/>
                    <a:p>
                      <a:r>
                        <a:rPr lang="en-US" sz="1200" dirty="0"/>
                        <a:t>1.12x10</a:t>
                      </a:r>
                      <a:r>
                        <a:rPr lang="en-US" sz="1200" baseline="30000" dirty="0"/>
                        <a:t>-7</a:t>
                      </a:r>
                    </a:p>
                  </a:txBody>
                  <a:tcPr/>
                </a:tc>
                <a:extLst>
                  <a:ext uri="{0D108BD9-81ED-4DB2-BD59-A6C34878D82A}">
                    <a16:rowId xmlns:a16="http://schemas.microsoft.com/office/drawing/2014/main" val="3417383883"/>
                  </a:ext>
                </a:extLst>
              </a:tr>
            </a:tbl>
          </a:graphicData>
        </a:graphic>
      </p:graphicFrame>
      <p:pic>
        <p:nvPicPr>
          <p:cNvPr id="12" name="Recorded Sound">
            <a:hlinkClick r:id="" action="ppaction://media"/>
            <a:extLst>
              <a:ext uri="{FF2B5EF4-FFF2-40B4-BE49-F238E27FC236}">
                <a16:creationId xmlns:a16="http://schemas.microsoft.com/office/drawing/2014/main" id="{6D595F3A-DCF4-0185-8A67-8985DEAD10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25667"/>
            <a:ext cx="406400" cy="406400"/>
          </a:xfrm>
          <a:prstGeom prst="rect">
            <a:avLst/>
          </a:prstGeom>
        </p:spPr>
      </p:pic>
    </p:spTree>
    <p:extLst>
      <p:ext uri="{BB962C8B-B14F-4D97-AF65-F5344CB8AC3E}">
        <p14:creationId xmlns:p14="http://schemas.microsoft.com/office/powerpoint/2010/main" val="1318297731"/>
      </p:ext>
    </p:extLst>
  </p:cSld>
  <p:clrMapOvr>
    <a:masterClrMapping/>
  </p:clrMapOvr>
  <mc:AlternateContent xmlns:mc="http://schemas.openxmlformats.org/markup-compatibility/2006" xmlns:p14="http://schemas.microsoft.com/office/powerpoint/2010/main">
    <mc:Choice Requires="p14">
      <p:transition spd="slow" p14:dur="2000" advTm="36296"/>
    </mc:Choice>
    <mc:Fallback xmlns="">
      <p:transition spd="slow" advTm="3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9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p:txBody>
          <a:bodyPr/>
          <a:lstStyle/>
          <a:p>
            <a:r>
              <a:rPr lang="en-US" dirty="0"/>
              <a:t>Results: Looking at Wealth</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dirty="0"/>
              <a:t>Cattle Management</a:t>
            </a:r>
          </a:p>
          <a:p>
            <a:endParaRPr lang="en-US" dirty="0"/>
          </a:p>
          <a:p>
            <a:endParaRPr lang="en-US" dirty="0"/>
          </a:p>
          <a:p>
            <a:r>
              <a:rPr lang="en-US"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nvPr>
        </p:nvGraphicFramePr>
        <p:xfrm>
          <a:off x="85725" y="2001520"/>
          <a:ext cx="4410075" cy="939800"/>
        </p:xfrm>
        <a:graphic>
          <a:graphicData uri="http://schemas.openxmlformats.org/drawingml/2006/table">
            <a:tbl>
              <a:tblPr firstRow="1" bandRow="1">
                <a:tableStyleId>{21E4AEA4-8DFA-4A89-87EB-49C32662AFE0}</a:tableStyleId>
              </a:tblPr>
              <a:tblGrid>
                <a:gridCol w="1085850">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47725">
                  <a:extLst>
                    <a:ext uri="{9D8B030D-6E8A-4147-A177-3AD203B41FA5}">
                      <a16:colId xmlns:a16="http://schemas.microsoft.com/office/drawing/2014/main" val="3560127710"/>
                    </a:ext>
                  </a:extLst>
                </a:gridCol>
                <a:gridCol w="666750">
                  <a:extLst>
                    <a:ext uri="{9D8B030D-6E8A-4147-A177-3AD203B41FA5}">
                      <a16:colId xmlns:a16="http://schemas.microsoft.com/office/drawing/2014/main" val="3871971297"/>
                    </a:ext>
                  </a:extLst>
                </a:gridCol>
                <a:gridCol w="86677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 -6.724x10</a:t>
                      </a:r>
                      <a:r>
                        <a:rPr lang="en-US" sz="1200" baseline="30000" dirty="0"/>
                        <a:t>-1</a:t>
                      </a:r>
                    </a:p>
                  </a:txBody>
                  <a:tcPr/>
                </a:tc>
                <a:tc>
                  <a:txBody>
                    <a:bodyPr/>
                    <a:lstStyle/>
                    <a:p>
                      <a:r>
                        <a:rPr lang="en-US" sz="1200" dirty="0"/>
                        <a:t>7.585x10</a:t>
                      </a:r>
                      <a:r>
                        <a:rPr lang="en-US" sz="1200" baseline="30000" dirty="0"/>
                        <a:t>-2</a:t>
                      </a:r>
                    </a:p>
                  </a:txBody>
                  <a:tcPr/>
                </a:tc>
                <a:tc>
                  <a:txBody>
                    <a:bodyPr/>
                    <a:lstStyle/>
                    <a:p>
                      <a:r>
                        <a:rPr lang="en-US" sz="1200" dirty="0"/>
                        <a:t>-8.866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6.795x10</a:t>
                      </a:r>
                      <a:r>
                        <a:rPr lang="en-US" sz="1200" baseline="30000" dirty="0"/>
                        <a:t>-6</a:t>
                      </a:r>
                    </a:p>
                  </a:txBody>
                  <a:tcPr/>
                </a:tc>
                <a:tc>
                  <a:txBody>
                    <a:bodyPr/>
                    <a:lstStyle/>
                    <a:p>
                      <a:r>
                        <a:rPr lang="en-US" sz="1200" dirty="0"/>
                        <a:t>1.005x10</a:t>
                      </a:r>
                      <a:r>
                        <a:rPr lang="en-US" sz="1200" baseline="30000" dirty="0"/>
                        <a:t>-6</a:t>
                      </a:r>
                    </a:p>
                  </a:txBody>
                  <a:tcPr/>
                </a:tc>
                <a:tc>
                  <a:txBody>
                    <a:bodyPr/>
                    <a:lstStyle/>
                    <a:p>
                      <a:r>
                        <a:rPr lang="en-US" sz="1200" dirty="0"/>
                        <a:t>6.763 </a:t>
                      </a:r>
                    </a:p>
                  </a:txBody>
                  <a:tcPr/>
                </a:tc>
                <a:tc>
                  <a:txBody>
                    <a:bodyPr/>
                    <a:lstStyle/>
                    <a:p>
                      <a:r>
                        <a:rPr lang="en-US" sz="1200" dirty="0"/>
                        <a:t>1.35x10</a:t>
                      </a:r>
                      <a:r>
                        <a:rPr lang="en-US" sz="1200" baseline="30000" dirty="0"/>
                        <a:t>-11</a:t>
                      </a:r>
                    </a:p>
                  </a:txBody>
                  <a:tcPr/>
                </a:tc>
                <a:extLst>
                  <a:ext uri="{0D108BD9-81ED-4DB2-BD59-A6C34878D82A}">
                    <a16:rowId xmlns:a16="http://schemas.microsoft.com/office/drawing/2014/main" val="3417383883"/>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nvGraphicFramePr>
        <p:xfrm>
          <a:off x="4648200" y="2001520"/>
          <a:ext cx="4410075" cy="939800"/>
        </p:xfrm>
        <a:graphic>
          <a:graphicData uri="http://schemas.openxmlformats.org/drawingml/2006/table">
            <a:tbl>
              <a:tblPr firstRow="1" bandRow="1">
                <a:tableStyleId>{21E4AEA4-8DFA-4A89-87EB-49C32662AFE0}</a:tableStyleId>
              </a:tblPr>
              <a:tblGrid>
                <a:gridCol w="1209675">
                  <a:extLst>
                    <a:ext uri="{9D8B030D-6E8A-4147-A177-3AD203B41FA5}">
                      <a16:colId xmlns:a16="http://schemas.microsoft.com/office/drawing/2014/main" val="485169618"/>
                    </a:ext>
                  </a:extLst>
                </a:gridCol>
                <a:gridCol w="92392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38175">
                  <a:extLst>
                    <a:ext uri="{9D8B030D-6E8A-4147-A177-3AD203B41FA5}">
                      <a16:colId xmlns:a16="http://schemas.microsoft.com/office/drawing/2014/main" val="3871971297"/>
                    </a:ext>
                  </a:extLst>
                </a:gridCol>
                <a:gridCol w="781050">
                  <a:extLst>
                    <a:ext uri="{9D8B030D-6E8A-4147-A177-3AD203B41FA5}">
                      <a16:colId xmlns:a16="http://schemas.microsoft.com/office/drawing/2014/main" val="166794168"/>
                    </a:ext>
                  </a:extLst>
                </a:gridCol>
              </a:tblGrid>
              <a:tr h="265630">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2.314x10</a:t>
                      </a:r>
                      <a:r>
                        <a:rPr lang="en-US" sz="1200" baseline="30000" dirty="0"/>
                        <a:t>-1</a:t>
                      </a:r>
                      <a:endParaRPr lang="en-US" sz="1200" dirty="0"/>
                    </a:p>
                  </a:txBody>
                  <a:tcPr/>
                </a:tc>
                <a:tc>
                  <a:txBody>
                    <a:bodyPr/>
                    <a:lstStyle/>
                    <a:p>
                      <a:r>
                        <a:rPr lang="en-US" sz="1200" dirty="0"/>
                        <a:t>7.769x10</a:t>
                      </a:r>
                      <a:r>
                        <a:rPr lang="en-US" sz="1200" baseline="30000" dirty="0"/>
                        <a:t>-2</a:t>
                      </a:r>
                      <a:endParaRPr lang="en-US" sz="1200" dirty="0"/>
                    </a:p>
                  </a:txBody>
                  <a:tcPr/>
                </a:tc>
                <a:tc>
                  <a:txBody>
                    <a:bodyPr/>
                    <a:lstStyle/>
                    <a:p>
                      <a:r>
                        <a:rPr lang="en-US" sz="1200" dirty="0"/>
                        <a:t>2.978</a:t>
                      </a:r>
                    </a:p>
                  </a:txBody>
                  <a:tcPr/>
                </a:tc>
                <a:tc>
                  <a:txBody>
                    <a:bodyPr/>
                    <a:lstStyle/>
                    <a:p>
                      <a:r>
                        <a:rPr lang="en-US" sz="1200" dirty="0"/>
                        <a:t>0.0029</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7.489x10</a:t>
                      </a:r>
                      <a:r>
                        <a:rPr lang="en-US" sz="1200" baseline="30000" dirty="0"/>
                        <a:t>-6</a:t>
                      </a:r>
                      <a:endParaRPr lang="en-US" sz="1200" dirty="0"/>
                    </a:p>
                  </a:txBody>
                  <a:tcPr/>
                </a:tc>
                <a:tc>
                  <a:txBody>
                    <a:bodyPr/>
                    <a:lstStyle/>
                    <a:p>
                      <a:r>
                        <a:rPr lang="en-US" sz="1200" dirty="0"/>
                        <a:t>1.288x10</a:t>
                      </a:r>
                      <a:r>
                        <a:rPr lang="en-US" sz="1200" baseline="30000" dirty="0"/>
                        <a:t>-6</a:t>
                      </a:r>
                      <a:r>
                        <a:rPr lang="en-US" sz="1200" dirty="0"/>
                        <a:t> </a:t>
                      </a:r>
                    </a:p>
                  </a:txBody>
                  <a:tcPr/>
                </a:tc>
                <a:tc>
                  <a:txBody>
                    <a:bodyPr/>
                    <a:lstStyle/>
                    <a:p>
                      <a:r>
                        <a:rPr lang="en-US" sz="1200" dirty="0"/>
                        <a:t>5.813</a:t>
                      </a:r>
                    </a:p>
                  </a:txBody>
                  <a:tcPr/>
                </a:tc>
                <a:tc>
                  <a:txBody>
                    <a:bodyPr/>
                    <a:lstStyle/>
                    <a:p>
                      <a:r>
                        <a:rPr lang="en-US" sz="1200" dirty="0"/>
                        <a:t>6.12x10</a:t>
                      </a:r>
                      <a:r>
                        <a:rPr lang="en-US" sz="1200" baseline="30000" dirty="0"/>
                        <a:t>-9</a:t>
                      </a:r>
                      <a:r>
                        <a:rPr lang="en-US" sz="1200" dirty="0"/>
                        <a:t> </a:t>
                      </a:r>
                    </a:p>
                  </a:txBody>
                  <a:tcPr/>
                </a:tc>
                <a:extLst>
                  <a:ext uri="{0D108BD9-81ED-4DB2-BD59-A6C34878D82A}">
                    <a16:rowId xmlns:a16="http://schemas.microsoft.com/office/drawing/2014/main" val="3417383883"/>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648200" y="1476377"/>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Pasture Management</a:t>
            </a:r>
          </a:p>
          <a:p>
            <a:endParaRPr lang="en-US" dirty="0"/>
          </a:p>
          <a:p>
            <a:endParaRPr lang="en-US" dirty="0"/>
          </a:p>
          <a:p>
            <a:r>
              <a:rPr lang="en-US"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nvGraphicFramePr>
        <p:xfrm>
          <a:off x="85725" y="3617994"/>
          <a:ext cx="4410075" cy="939800"/>
        </p:xfrm>
        <a:graphic>
          <a:graphicData uri="http://schemas.openxmlformats.org/drawingml/2006/table">
            <a:tbl>
              <a:tblPr firstRow="1" bandRow="1">
                <a:tableStyleId>{21E4AEA4-8DFA-4A89-87EB-49C32662AFE0}</a:tableStyleId>
              </a:tblPr>
              <a:tblGrid>
                <a:gridCol w="1200150">
                  <a:extLst>
                    <a:ext uri="{9D8B030D-6E8A-4147-A177-3AD203B41FA5}">
                      <a16:colId xmlns:a16="http://schemas.microsoft.com/office/drawing/2014/main" val="485169618"/>
                    </a:ext>
                  </a:extLst>
                </a:gridCol>
                <a:gridCol w="933450">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2.833</a:t>
                      </a:r>
                    </a:p>
                  </a:txBody>
                  <a:tcPr/>
                </a:tc>
                <a:tc>
                  <a:txBody>
                    <a:bodyPr/>
                    <a:lstStyle/>
                    <a:p>
                      <a:r>
                        <a:rPr lang="en-US" sz="1200" dirty="0"/>
                        <a:t>1.817x10</a:t>
                      </a:r>
                      <a:r>
                        <a:rPr lang="en-US" sz="1200" baseline="30000" dirty="0"/>
                        <a:t>-1</a:t>
                      </a:r>
                      <a:r>
                        <a:rPr lang="en-US" sz="1200" dirty="0"/>
                        <a:t> </a:t>
                      </a:r>
                    </a:p>
                  </a:txBody>
                  <a:tcPr/>
                </a:tc>
                <a:tc>
                  <a:txBody>
                    <a:bodyPr/>
                    <a:lstStyle/>
                    <a:p>
                      <a:r>
                        <a:rPr lang="en-US" sz="1200" dirty="0"/>
                        <a:t> 15.588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7.353x10</a:t>
                      </a:r>
                      <a:r>
                        <a:rPr lang="en-US" sz="1200" baseline="30000" dirty="0"/>
                        <a:t>-6</a:t>
                      </a:r>
                    </a:p>
                  </a:txBody>
                  <a:tcPr/>
                </a:tc>
                <a:tc>
                  <a:txBody>
                    <a:bodyPr/>
                    <a:lstStyle/>
                    <a:p>
                      <a:r>
                        <a:rPr lang="en-US" sz="1200" dirty="0"/>
                        <a:t>3.675x10</a:t>
                      </a:r>
                      <a:r>
                        <a:rPr lang="en-US" sz="1200" baseline="30000" dirty="0"/>
                        <a:t>-6</a:t>
                      </a:r>
                      <a:endParaRPr lang="en-US" sz="1200" dirty="0"/>
                    </a:p>
                  </a:txBody>
                  <a:tcPr/>
                </a:tc>
                <a:tc>
                  <a:txBody>
                    <a:bodyPr/>
                    <a:lstStyle/>
                    <a:p>
                      <a:r>
                        <a:rPr lang="en-US" sz="1200" dirty="0"/>
                        <a:t>2.001</a:t>
                      </a:r>
                    </a:p>
                  </a:txBody>
                  <a:tcPr/>
                </a:tc>
                <a:tc>
                  <a:txBody>
                    <a:bodyPr/>
                    <a:lstStyle/>
                    <a:p>
                      <a:r>
                        <a:rPr lang="en-US" sz="1200" dirty="0"/>
                        <a:t>0.0454 </a:t>
                      </a:r>
                    </a:p>
                  </a:txBody>
                  <a:tcPr/>
                </a:tc>
                <a:extLst>
                  <a:ext uri="{0D108BD9-81ED-4DB2-BD59-A6C34878D82A}">
                    <a16:rowId xmlns:a16="http://schemas.microsoft.com/office/drawing/2014/main" val="3417383883"/>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nvGraphicFramePr>
        <p:xfrm>
          <a:off x="4648200" y="3609739"/>
          <a:ext cx="4410075" cy="939800"/>
        </p:xfrm>
        <a:graphic>
          <a:graphicData uri="http://schemas.openxmlformats.org/drawingml/2006/table">
            <a:tbl>
              <a:tblPr firstRow="1" bandRow="1">
                <a:tableStyleId>{21E4AEA4-8DFA-4A89-87EB-49C32662AFE0}</a:tableStyleId>
              </a:tblPr>
              <a:tblGrid>
                <a:gridCol w="1190625">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857250">
                  <a:extLst>
                    <a:ext uri="{9D8B030D-6E8A-4147-A177-3AD203B41FA5}">
                      <a16:colId xmlns:a16="http://schemas.microsoft.com/office/drawing/2014/main" val="3560127710"/>
                    </a:ext>
                  </a:extLst>
                </a:gridCol>
                <a:gridCol w="685800">
                  <a:extLst>
                    <a:ext uri="{9D8B030D-6E8A-4147-A177-3AD203B41FA5}">
                      <a16:colId xmlns:a16="http://schemas.microsoft.com/office/drawing/2014/main" val="3871971297"/>
                    </a:ext>
                  </a:extLst>
                </a:gridCol>
                <a:gridCol w="7334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2.059</a:t>
                      </a:r>
                    </a:p>
                  </a:txBody>
                  <a:tcPr/>
                </a:tc>
                <a:tc>
                  <a:txBody>
                    <a:bodyPr/>
                    <a:lstStyle/>
                    <a:p>
                      <a:r>
                        <a:rPr lang="en-US" sz="1200" dirty="0"/>
                        <a:t>1.260x10</a:t>
                      </a:r>
                      <a:r>
                        <a:rPr lang="en-US" sz="1200" baseline="30000" dirty="0"/>
                        <a:t>-1</a:t>
                      </a:r>
                      <a:r>
                        <a:rPr lang="en-US" sz="1200" dirty="0"/>
                        <a:t> </a:t>
                      </a:r>
                    </a:p>
                  </a:txBody>
                  <a:tcPr/>
                </a:tc>
                <a:tc>
                  <a:txBody>
                    <a:bodyPr/>
                    <a:lstStyle/>
                    <a:p>
                      <a:r>
                        <a:rPr lang="en-US" sz="1200" dirty="0"/>
                        <a:t>16.340</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5.742x10</a:t>
                      </a:r>
                      <a:r>
                        <a:rPr lang="en-US" sz="1200" baseline="30000" dirty="0"/>
                        <a:t>-6</a:t>
                      </a:r>
                      <a:endParaRPr lang="en-US" sz="1200" dirty="0"/>
                    </a:p>
                  </a:txBody>
                  <a:tcPr/>
                </a:tc>
                <a:tc>
                  <a:txBody>
                    <a:bodyPr/>
                    <a:lstStyle/>
                    <a:p>
                      <a:r>
                        <a:rPr lang="en-US" sz="1200" dirty="0"/>
                        <a:t>2.253x10</a:t>
                      </a:r>
                      <a:r>
                        <a:rPr lang="en-US" sz="1200" baseline="30000" dirty="0"/>
                        <a:t>-6</a:t>
                      </a:r>
                      <a:r>
                        <a:rPr lang="en-US" sz="1200" dirty="0"/>
                        <a:t> </a:t>
                      </a:r>
                    </a:p>
                  </a:txBody>
                  <a:tcPr/>
                </a:tc>
                <a:tc>
                  <a:txBody>
                    <a:bodyPr/>
                    <a:lstStyle/>
                    <a:p>
                      <a:r>
                        <a:rPr lang="en-US" sz="1200" dirty="0"/>
                        <a:t>2.549</a:t>
                      </a:r>
                    </a:p>
                  </a:txBody>
                  <a:tcPr/>
                </a:tc>
                <a:tc>
                  <a:txBody>
                    <a:bodyPr/>
                    <a:lstStyle/>
                    <a:p>
                      <a:r>
                        <a:rPr lang="en-US" sz="1200" dirty="0"/>
                        <a:t>0.0108</a:t>
                      </a:r>
                    </a:p>
                  </a:txBody>
                  <a:tcPr/>
                </a:tc>
                <a:extLst>
                  <a:ext uri="{0D108BD9-81ED-4DB2-BD59-A6C34878D82A}">
                    <a16:rowId xmlns:a16="http://schemas.microsoft.com/office/drawing/2014/main" val="3417383883"/>
                  </a:ext>
                </a:extLst>
              </a:tr>
            </a:tbl>
          </a:graphicData>
        </a:graphic>
      </p:graphicFrame>
      <p:pic>
        <p:nvPicPr>
          <p:cNvPr id="3" name="Recorded Sound">
            <a:hlinkClick r:id="" action="ppaction://media"/>
            <a:extLst>
              <a:ext uri="{FF2B5EF4-FFF2-40B4-BE49-F238E27FC236}">
                <a16:creationId xmlns:a16="http://schemas.microsoft.com/office/drawing/2014/main" id="{590ED258-3449-D7F3-A808-990249F4B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4000" y="4630003"/>
            <a:ext cx="406400" cy="406400"/>
          </a:xfrm>
          <a:prstGeom prst="rect">
            <a:avLst/>
          </a:prstGeom>
        </p:spPr>
      </p:pic>
    </p:spTree>
    <p:extLst>
      <p:ext uri="{BB962C8B-B14F-4D97-AF65-F5344CB8AC3E}">
        <p14:creationId xmlns:p14="http://schemas.microsoft.com/office/powerpoint/2010/main" val="21581474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6343-DFD3-5C1C-D6F8-A62C4403E4C0}"/>
              </a:ext>
            </a:extLst>
          </p:cNvPr>
          <p:cNvSpPr>
            <a:spLocks noGrp="1"/>
          </p:cNvSpPr>
          <p:nvPr>
            <p:ph type="title"/>
          </p:nvPr>
        </p:nvSpPr>
        <p:spPr>
          <a:xfrm>
            <a:off x="0" y="675085"/>
            <a:ext cx="9143999" cy="801290"/>
          </a:xfrm>
        </p:spPr>
        <p:txBody>
          <a:bodyPr/>
          <a:lstStyle/>
          <a:p>
            <a:r>
              <a:rPr lang="en-US" dirty="0"/>
              <a:t>Results: Models with Wealth and </a:t>
            </a:r>
            <a:br>
              <a:rPr lang="en-US" dirty="0"/>
            </a:br>
            <a:r>
              <a:rPr lang="en-US" dirty="0"/>
              <a:t>Drainage Area</a:t>
            </a:r>
          </a:p>
        </p:txBody>
      </p:sp>
      <p:sp>
        <p:nvSpPr>
          <p:cNvPr id="4" name="Content Placeholder 3">
            <a:extLst>
              <a:ext uri="{FF2B5EF4-FFF2-40B4-BE49-F238E27FC236}">
                <a16:creationId xmlns:a16="http://schemas.microsoft.com/office/drawing/2014/main" id="{4C5C2532-4CEE-67C4-28CA-49982EB7C241}"/>
              </a:ext>
            </a:extLst>
          </p:cNvPr>
          <p:cNvSpPr>
            <a:spLocks noGrp="1"/>
          </p:cNvSpPr>
          <p:nvPr>
            <p:ph sz="half" idx="1"/>
          </p:nvPr>
        </p:nvSpPr>
        <p:spPr>
          <a:xfrm>
            <a:off x="0" y="1476377"/>
            <a:ext cx="4495800" cy="3118247"/>
          </a:xfrm>
        </p:spPr>
        <p:txBody>
          <a:bodyPr/>
          <a:lstStyle/>
          <a:p>
            <a:r>
              <a:rPr lang="en-US" sz="2400" dirty="0"/>
              <a:t>Cattle Management</a:t>
            </a:r>
          </a:p>
          <a:p>
            <a:endParaRPr lang="en-US" sz="1800" dirty="0"/>
          </a:p>
          <a:p>
            <a:endParaRPr lang="en-US" dirty="0"/>
          </a:p>
          <a:p>
            <a:endParaRPr lang="en-US" sz="2400" dirty="0"/>
          </a:p>
          <a:p>
            <a:r>
              <a:rPr lang="en-US" sz="2400" dirty="0"/>
              <a:t>Water Management</a:t>
            </a:r>
          </a:p>
        </p:txBody>
      </p:sp>
      <p:graphicFrame>
        <p:nvGraphicFramePr>
          <p:cNvPr id="6" name="Content Placeholder 5">
            <a:extLst>
              <a:ext uri="{FF2B5EF4-FFF2-40B4-BE49-F238E27FC236}">
                <a16:creationId xmlns:a16="http://schemas.microsoft.com/office/drawing/2014/main" id="{9B272DDB-35E5-A870-F660-8EBD6BB2F451}"/>
              </a:ext>
            </a:extLst>
          </p:cNvPr>
          <p:cNvGraphicFramePr>
            <a:graphicFrameLocks noGrp="1"/>
          </p:cNvGraphicFramePr>
          <p:nvPr>
            <p:ph sz="half" idx="2"/>
          </p:nvPr>
        </p:nvGraphicFramePr>
        <p:xfrm>
          <a:off x="85725" y="1851424"/>
          <a:ext cx="4410075" cy="1397000"/>
        </p:xfrm>
        <a:graphic>
          <a:graphicData uri="http://schemas.openxmlformats.org/drawingml/2006/table">
            <a:tbl>
              <a:tblPr firstRow="1" bandRow="1">
                <a:tableStyleId>{21E4AEA4-8DFA-4A89-87EB-49C32662AFE0}</a:tableStyleId>
              </a:tblPr>
              <a:tblGrid>
                <a:gridCol w="1028700">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-6.776x10</a:t>
                      </a:r>
                      <a:r>
                        <a:rPr lang="en-US" sz="1200" baseline="30000" dirty="0"/>
                        <a:t>-1</a:t>
                      </a:r>
                      <a:endParaRPr lang="en-US" sz="1200" dirty="0"/>
                    </a:p>
                  </a:txBody>
                  <a:tcPr/>
                </a:tc>
                <a:tc>
                  <a:txBody>
                    <a:bodyPr/>
                    <a:lstStyle/>
                    <a:p>
                      <a:r>
                        <a:rPr lang="en-US" sz="1200" dirty="0"/>
                        <a:t>8.061x10</a:t>
                      </a:r>
                      <a:r>
                        <a:rPr lang="en-US" sz="1200" baseline="30000" dirty="0"/>
                        <a:t>--2</a:t>
                      </a:r>
                      <a:r>
                        <a:rPr lang="en-US" sz="1200" dirty="0"/>
                        <a:t> </a:t>
                      </a:r>
                    </a:p>
                  </a:txBody>
                  <a:tcPr/>
                </a:tc>
                <a:tc>
                  <a:txBody>
                    <a:bodyPr/>
                    <a:lstStyle/>
                    <a:p>
                      <a:r>
                        <a:rPr lang="en-US" sz="1200" dirty="0"/>
                        <a:t>-8.407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6.768x10</a:t>
                      </a:r>
                      <a:r>
                        <a:rPr lang="en-US" sz="1200" baseline="30000" dirty="0"/>
                        <a:t>-6</a:t>
                      </a:r>
                      <a:endParaRPr lang="en-US" sz="1200" dirty="0"/>
                    </a:p>
                  </a:txBody>
                  <a:tcPr/>
                </a:tc>
                <a:tc>
                  <a:txBody>
                    <a:bodyPr/>
                    <a:lstStyle/>
                    <a:p>
                      <a:r>
                        <a:rPr lang="en-US" sz="1200" dirty="0"/>
                        <a:t>1.014x10</a:t>
                      </a:r>
                      <a:r>
                        <a:rPr lang="en-US" sz="1200" baseline="30000" dirty="0"/>
                        <a:t>-6</a:t>
                      </a:r>
                      <a:r>
                        <a:rPr lang="en-US" sz="1200" dirty="0"/>
                        <a:t> </a:t>
                      </a:r>
                    </a:p>
                  </a:txBody>
                  <a:tcPr/>
                </a:tc>
                <a:tc>
                  <a:txBody>
                    <a:bodyPr/>
                    <a:lstStyle/>
                    <a:p>
                      <a:r>
                        <a:rPr lang="en-US" sz="1200" dirty="0"/>
                        <a:t>6.672</a:t>
                      </a:r>
                    </a:p>
                  </a:txBody>
                  <a:tcPr/>
                </a:tc>
                <a:tc>
                  <a:txBody>
                    <a:bodyPr/>
                    <a:lstStyle/>
                    <a:p>
                      <a:r>
                        <a:rPr lang="en-US" sz="1200" dirty="0"/>
                        <a:t>2.52x10</a:t>
                      </a:r>
                      <a:r>
                        <a:rPr lang="en-US" sz="1200" baseline="30000" dirty="0"/>
                        <a:t>-11</a:t>
                      </a:r>
                      <a:r>
                        <a:rPr lang="en-US" sz="1200" dirty="0"/>
                        <a:t> </a:t>
                      </a:r>
                    </a:p>
                  </a:txBody>
                  <a:tcPr/>
                </a:tc>
                <a:extLst>
                  <a:ext uri="{0D108BD9-81ED-4DB2-BD59-A6C34878D82A}">
                    <a16:rowId xmlns:a16="http://schemas.microsoft.com/office/drawing/2014/main" val="3417383883"/>
                  </a:ext>
                </a:extLst>
              </a:tr>
              <a:tr h="332740">
                <a:tc>
                  <a:txBody>
                    <a:bodyPr/>
                    <a:lstStyle/>
                    <a:p>
                      <a:r>
                        <a:rPr lang="en-US" sz="1200" dirty="0"/>
                        <a:t>log(Drainage Area)</a:t>
                      </a:r>
                    </a:p>
                  </a:txBody>
                  <a:tcPr/>
                </a:tc>
                <a:tc>
                  <a:txBody>
                    <a:bodyPr/>
                    <a:lstStyle/>
                    <a:p>
                      <a:r>
                        <a:rPr lang="en-US" sz="1200" dirty="0"/>
                        <a:t>4.919x10</a:t>
                      </a:r>
                      <a:r>
                        <a:rPr lang="en-US" sz="1200" baseline="30000" dirty="0"/>
                        <a:t>-3</a:t>
                      </a:r>
                      <a:endParaRPr lang="en-US" sz="1200" dirty="0"/>
                    </a:p>
                  </a:txBody>
                  <a:tcPr/>
                </a:tc>
                <a:tc>
                  <a:txBody>
                    <a:bodyPr/>
                    <a:lstStyle/>
                    <a:p>
                      <a:r>
                        <a:rPr lang="en-US" sz="1200" dirty="0"/>
                        <a:t>2.559x10</a:t>
                      </a:r>
                      <a:r>
                        <a:rPr lang="en-US" sz="1200" baseline="30000" dirty="0"/>
                        <a:t>-2</a:t>
                      </a:r>
                      <a:endParaRPr lang="en-US" sz="1200" dirty="0"/>
                    </a:p>
                  </a:txBody>
                  <a:tcPr/>
                </a:tc>
                <a:tc>
                  <a:txBody>
                    <a:bodyPr/>
                    <a:lstStyle/>
                    <a:p>
                      <a:r>
                        <a:rPr lang="en-US" sz="1200" dirty="0"/>
                        <a:t>0.192</a:t>
                      </a:r>
                    </a:p>
                  </a:txBody>
                  <a:tcPr/>
                </a:tc>
                <a:tc>
                  <a:txBody>
                    <a:bodyPr/>
                    <a:lstStyle/>
                    <a:p>
                      <a:r>
                        <a:rPr lang="en-US" sz="1200" dirty="0"/>
                        <a:t>0.848</a:t>
                      </a:r>
                    </a:p>
                  </a:txBody>
                  <a:tcPr/>
                </a:tc>
                <a:extLst>
                  <a:ext uri="{0D108BD9-81ED-4DB2-BD59-A6C34878D82A}">
                    <a16:rowId xmlns:a16="http://schemas.microsoft.com/office/drawing/2014/main" val="2285684180"/>
                  </a:ext>
                </a:extLst>
              </a:tr>
            </a:tbl>
          </a:graphicData>
        </a:graphic>
      </p:graphicFrame>
      <p:graphicFrame>
        <p:nvGraphicFramePr>
          <p:cNvPr id="8" name="Content Placeholder 5">
            <a:extLst>
              <a:ext uri="{FF2B5EF4-FFF2-40B4-BE49-F238E27FC236}">
                <a16:creationId xmlns:a16="http://schemas.microsoft.com/office/drawing/2014/main" id="{6279494E-7B34-9347-B67C-A2586E1E04E2}"/>
              </a:ext>
            </a:extLst>
          </p:cNvPr>
          <p:cNvGraphicFramePr>
            <a:graphicFrameLocks/>
          </p:cNvGraphicFramePr>
          <p:nvPr/>
        </p:nvGraphicFramePr>
        <p:xfrm>
          <a:off x="4648200" y="1851424"/>
          <a:ext cx="4410075" cy="1454785"/>
        </p:xfrm>
        <a:graphic>
          <a:graphicData uri="http://schemas.openxmlformats.org/drawingml/2006/table">
            <a:tbl>
              <a:tblPr firstRow="1" bandRow="1">
                <a:tableStyleId>{21E4AEA4-8DFA-4A89-87EB-49C32662AFE0}</a:tableStyleId>
              </a:tblPr>
              <a:tblGrid>
                <a:gridCol w="1038225">
                  <a:extLst>
                    <a:ext uri="{9D8B030D-6E8A-4147-A177-3AD203B41FA5}">
                      <a16:colId xmlns:a16="http://schemas.microsoft.com/office/drawing/2014/main" val="485169618"/>
                    </a:ext>
                  </a:extLst>
                </a:gridCol>
                <a:gridCol w="904875">
                  <a:extLst>
                    <a:ext uri="{9D8B030D-6E8A-4147-A177-3AD203B41FA5}">
                      <a16:colId xmlns:a16="http://schemas.microsoft.com/office/drawing/2014/main" val="659544233"/>
                    </a:ext>
                  </a:extLst>
                </a:gridCol>
                <a:gridCol w="91440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47725">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90525">
                <a:tc>
                  <a:txBody>
                    <a:bodyPr/>
                    <a:lstStyle/>
                    <a:p>
                      <a:r>
                        <a:rPr lang="en-US" sz="1200" dirty="0"/>
                        <a:t>Intercept</a:t>
                      </a:r>
                    </a:p>
                  </a:txBody>
                  <a:tcPr/>
                </a:tc>
                <a:tc>
                  <a:txBody>
                    <a:bodyPr/>
                    <a:lstStyle/>
                    <a:p>
                      <a:r>
                        <a:rPr lang="en-US" sz="1200" dirty="0"/>
                        <a:t>1.764x10</a:t>
                      </a:r>
                      <a:r>
                        <a:rPr lang="en-US" sz="1200" baseline="30000" dirty="0"/>
                        <a:t>-1</a:t>
                      </a:r>
                      <a:endParaRPr lang="en-US" sz="1200" dirty="0"/>
                    </a:p>
                  </a:txBody>
                  <a:tcPr/>
                </a:tc>
                <a:tc>
                  <a:txBody>
                    <a:bodyPr/>
                    <a:lstStyle/>
                    <a:p>
                      <a:r>
                        <a:rPr lang="en-US" sz="1200" dirty="0"/>
                        <a:t>8.196x10</a:t>
                      </a:r>
                      <a:r>
                        <a:rPr lang="en-US" sz="1200" baseline="30000" dirty="0"/>
                        <a:t>-2</a:t>
                      </a:r>
                      <a:r>
                        <a:rPr lang="en-US" sz="1200" dirty="0"/>
                        <a:t> </a:t>
                      </a:r>
                    </a:p>
                  </a:txBody>
                  <a:tcPr/>
                </a:tc>
                <a:tc>
                  <a:txBody>
                    <a:bodyPr/>
                    <a:lstStyle/>
                    <a:p>
                      <a:r>
                        <a:rPr lang="en-US" sz="1200" dirty="0"/>
                        <a:t>2.152</a:t>
                      </a:r>
                    </a:p>
                  </a:txBody>
                  <a:tcPr/>
                </a:tc>
                <a:tc>
                  <a:txBody>
                    <a:bodyPr/>
                    <a:lstStyle/>
                    <a:p>
                      <a:r>
                        <a:rPr lang="en-US" sz="1200" dirty="0"/>
                        <a:t>0.0314 </a:t>
                      </a:r>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7.178x10</a:t>
                      </a:r>
                      <a:r>
                        <a:rPr lang="en-US" sz="1200" baseline="30000" dirty="0"/>
                        <a:t>-6</a:t>
                      </a:r>
                      <a:endParaRPr lang="en-US" sz="1200" dirty="0"/>
                    </a:p>
                  </a:txBody>
                  <a:tcPr/>
                </a:tc>
                <a:tc>
                  <a:txBody>
                    <a:bodyPr/>
                    <a:lstStyle/>
                    <a:p>
                      <a:r>
                        <a:rPr lang="en-US" sz="1200" dirty="0"/>
                        <a:t>1.293x10</a:t>
                      </a:r>
                      <a:r>
                        <a:rPr lang="en-US" sz="1200" baseline="30000" dirty="0"/>
                        <a:t>-6</a:t>
                      </a:r>
                      <a:r>
                        <a:rPr lang="en-US" sz="1200" dirty="0"/>
                        <a:t> </a:t>
                      </a:r>
                    </a:p>
                  </a:txBody>
                  <a:tcPr/>
                </a:tc>
                <a:tc>
                  <a:txBody>
                    <a:bodyPr/>
                    <a:lstStyle/>
                    <a:p>
                      <a:r>
                        <a:rPr lang="en-US" sz="1200" dirty="0"/>
                        <a:t>5.553</a:t>
                      </a:r>
                    </a:p>
                  </a:txBody>
                  <a:tcPr/>
                </a:tc>
                <a:tc>
                  <a:txBody>
                    <a:bodyPr/>
                    <a:lstStyle/>
                    <a:p>
                      <a:r>
                        <a:rPr lang="en-US" sz="1200" dirty="0"/>
                        <a:t>2.81x10</a:t>
                      </a:r>
                      <a:r>
                        <a:rPr lang="en-US" sz="1200" baseline="30000" dirty="0"/>
                        <a:t>-8</a:t>
                      </a:r>
                      <a:r>
                        <a:rPr lang="en-US" sz="1200" dirty="0"/>
                        <a:t> </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5.432x10</a:t>
                      </a:r>
                      <a:r>
                        <a:rPr lang="en-US" sz="1200" baseline="30000" dirty="0"/>
                        <a:t>-2</a:t>
                      </a:r>
                      <a:endParaRPr lang="en-US" sz="1200" dirty="0"/>
                    </a:p>
                  </a:txBody>
                  <a:tcPr/>
                </a:tc>
                <a:tc>
                  <a:txBody>
                    <a:bodyPr/>
                    <a:lstStyle/>
                    <a:p>
                      <a:r>
                        <a:rPr lang="en-US" sz="1200" dirty="0"/>
                        <a:t>2.627x10</a:t>
                      </a:r>
                      <a:r>
                        <a:rPr lang="en-US" sz="1200" baseline="30000" dirty="0"/>
                        <a:t>-2</a:t>
                      </a:r>
                      <a:r>
                        <a:rPr lang="en-US" sz="1200" dirty="0"/>
                        <a:t> </a:t>
                      </a:r>
                    </a:p>
                  </a:txBody>
                  <a:tcPr/>
                </a:tc>
                <a:tc>
                  <a:txBody>
                    <a:bodyPr/>
                    <a:lstStyle/>
                    <a:p>
                      <a:r>
                        <a:rPr lang="en-US" sz="1200" dirty="0"/>
                        <a:t>2.068</a:t>
                      </a:r>
                    </a:p>
                  </a:txBody>
                  <a:tcPr/>
                </a:tc>
                <a:tc>
                  <a:txBody>
                    <a:bodyPr/>
                    <a:lstStyle/>
                    <a:p>
                      <a:r>
                        <a:rPr lang="en-US" sz="1200" dirty="0"/>
                        <a:t>0.0387 </a:t>
                      </a:r>
                    </a:p>
                  </a:txBody>
                  <a:tcPr/>
                </a:tc>
                <a:extLst>
                  <a:ext uri="{0D108BD9-81ED-4DB2-BD59-A6C34878D82A}">
                    <a16:rowId xmlns:a16="http://schemas.microsoft.com/office/drawing/2014/main" val="1603921047"/>
                  </a:ext>
                </a:extLst>
              </a:tr>
            </a:tbl>
          </a:graphicData>
        </a:graphic>
      </p:graphicFrame>
      <p:sp>
        <p:nvSpPr>
          <p:cNvPr id="9" name="Content Placeholder 3">
            <a:extLst>
              <a:ext uri="{FF2B5EF4-FFF2-40B4-BE49-F238E27FC236}">
                <a16:creationId xmlns:a16="http://schemas.microsoft.com/office/drawing/2014/main" id="{07EC9104-7175-7FC8-8C34-FC1638637F1D}"/>
              </a:ext>
            </a:extLst>
          </p:cNvPr>
          <p:cNvSpPr txBox="1">
            <a:spLocks/>
          </p:cNvSpPr>
          <p:nvPr/>
        </p:nvSpPr>
        <p:spPr bwMode="auto">
          <a:xfrm>
            <a:off x="4571999" y="1480424"/>
            <a:ext cx="4191000" cy="3118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400" dirty="0"/>
              <a:t>Pasture Management</a:t>
            </a:r>
          </a:p>
          <a:p>
            <a:endParaRPr lang="en-US" sz="2400" dirty="0"/>
          </a:p>
          <a:p>
            <a:endParaRPr lang="en-US" sz="2400" dirty="0"/>
          </a:p>
          <a:p>
            <a:endParaRPr lang="en-US" sz="2400" dirty="0"/>
          </a:p>
          <a:p>
            <a:r>
              <a:rPr lang="en-US" sz="2400" dirty="0"/>
              <a:t>Forest  Conservation</a:t>
            </a:r>
          </a:p>
        </p:txBody>
      </p:sp>
      <p:graphicFrame>
        <p:nvGraphicFramePr>
          <p:cNvPr id="10" name="Content Placeholder 5">
            <a:extLst>
              <a:ext uri="{FF2B5EF4-FFF2-40B4-BE49-F238E27FC236}">
                <a16:creationId xmlns:a16="http://schemas.microsoft.com/office/drawing/2014/main" id="{4AFD1591-65E4-F6E8-DCE0-27CBD029C66D}"/>
              </a:ext>
            </a:extLst>
          </p:cNvPr>
          <p:cNvGraphicFramePr>
            <a:graphicFrameLocks/>
          </p:cNvGraphicFramePr>
          <p:nvPr/>
        </p:nvGraphicFramePr>
        <p:xfrm>
          <a:off x="85724" y="3609577"/>
          <a:ext cx="4410075" cy="1397000"/>
        </p:xfrm>
        <a:graphic>
          <a:graphicData uri="http://schemas.openxmlformats.org/drawingml/2006/table">
            <a:tbl>
              <a:tblPr firstRow="1" bandRow="1">
                <a:tableStyleId>{21E4AEA4-8DFA-4A89-87EB-49C32662AFE0}</a:tableStyleId>
              </a:tblPr>
              <a:tblGrid>
                <a:gridCol w="1009651">
                  <a:extLst>
                    <a:ext uri="{9D8B030D-6E8A-4147-A177-3AD203B41FA5}">
                      <a16:colId xmlns:a16="http://schemas.microsoft.com/office/drawing/2014/main" val="485169618"/>
                    </a:ext>
                  </a:extLst>
                </a:gridCol>
                <a:gridCol w="942975">
                  <a:extLst>
                    <a:ext uri="{9D8B030D-6E8A-4147-A177-3AD203B41FA5}">
                      <a16:colId xmlns:a16="http://schemas.microsoft.com/office/drawing/2014/main" val="659544233"/>
                    </a:ext>
                  </a:extLst>
                </a:gridCol>
                <a:gridCol w="923925">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28674">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2.921</a:t>
                      </a:r>
                    </a:p>
                  </a:txBody>
                  <a:tcPr/>
                </a:tc>
                <a:tc>
                  <a:txBody>
                    <a:bodyPr/>
                    <a:lstStyle/>
                    <a:p>
                      <a:r>
                        <a:rPr lang="en-US" sz="1200" dirty="0"/>
                        <a:t>1.999x10</a:t>
                      </a:r>
                      <a:r>
                        <a:rPr lang="en-US" sz="1200" baseline="30000" dirty="0"/>
                        <a:t>-11</a:t>
                      </a:r>
                      <a:r>
                        <a:rPr lang="en-US" sz="1200" dirty="0"/>
                        <a:t> </a:t>
                      </a:r>
                    </a:p>
                  </a:txBody>
                  <a:tcPr/>
                </a:tc>
                <a:tc>
                  <a:txBody>
                    <a:bodyPr/>
                    <a:lstStyle/>
                    <a:p>
                      <a:r>
                        <a:rPr lang="en-US" sz="1200" dirty="0"/>
                        <a:t>14.616 </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7.799x10</a:t>
                      </a:r>
                      <a:r>
                        <a:rPr lang="en-US" sz="1200" baseline="30000" dirty="0"/>
                        <a:t>-6</a:t>
                      </a:r>
                      <a:endParaRPr lang="en-US" sz="1200" dirty="0"/>
                    </a:p>
                  </a:txBody>
                  <a:tcPr/>
                </a:tc>
                <a:tc>
                  <a:txBody>
                    <a:bodyPr/>
                    <a:lstStyle/>
                    <a:p>
                      <a:r>
                        <a:rPr lang="en-US" sz="1200" dirty="0"/>
                        <a:t>3.710x10</a:t>
                      </a:r>
                      <a:r>
                        <a:rPr lang="en-US" sz="1200" baseline="30000" dirty="0"/>
                        <a:t>-6</a:t>
                      </a:r>
                      <a:endParaRPr lang="en-US" sz="1200" dirty="0"/>
                    </a:p>
                  </a:txBody>
                  <a:tcPr/>
                </a:tc>
                <a:tc>
                  <a:txBody>
                    <a:bodyPr/>
                    <a:lstStyle/>
                    <a:p>
                      <a:r>
                        <a:rPr lang="en-US" sz="1200" dirty="0"/>
                        <a:t>2.102</a:t>
                      </a:r>
                    </a:p>
                  </a:txBody>
                  <a:tcPr/>
                </a:tc>
                <a:tc>
                  <a:txBody>
                    <a:bodyPr/>
                    <a:lstStyle/>
                    <a:p>
                      <a:r>
                        <a:rPr lang="en-US" sz="1200" dirty="0"/>
                        <a:t>0.0355</a:t>
                      </a:r>
                    </a:p>
                  </a:txBody>
                  <a:tcPr/>
                </a:tc>
                <a:extLst>
                  <a:ext uri="{0D108BD9-81ED-4DB2-BD59-A6C34878D82A}">
                    <a16:rowId xmlns:a16="http://schemas.microsoft.com/office/drawing/2014/main" val="3417383883"/>
                  </a:ext>
                </a:extLst>
              </a:tr>
              <a:tr h="3327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-7.259x10</a:t>
                      </a:r>
                      <a:r>
                        <a:rPr lang="en-US" sz="1200" baseline="30000" dirty="0"/>
                        <a:t>-2</a:t>
                      </a:r>
                      <a:endParaRPr lang="en-US" sz="1200" dirty="0"/>
                    </a:p>
                  </a:txBody>
                  <a:tcPr/>
                </a:tc>
                <a:tc>
                  <a:txBody>
                    <a:bodyPr/>
                    <a:lstStyle/>
                    <a:p>
                      <a:r>
                        <a:rPr lang="en-US" sz="1200" dirty="0"/>
                        <a:t>5.769x10</a:t>
                      </a:r>
                      <a:r>
                        <a:rPr lang="en-US" sz="1200" baseline="30000" dirty="0"/>
                        <a:t>-2</a:t>
                      </a:r>
                      <a:endParaRPr lang="en-US" sz="1200" dirty="0"/>
                    </a:p>
                  </a:txBody>
                  <a:tcPr/>
                </a:tc>
                <a:tc>
                  <a:txBody>
                    <a:bodyPr/>
                    <a:lstStyle/>
                    <a:p>
                      <a:r>
                        <a:rPr lang="en-US" sz="1200" dirty="0"/>
                        <a:t>-1.258 </a:t>
                      </a:r>
                    </a:p>
                  </a:txBody>
                  <a:tcPr/>
                </a:tc>
                <a:tc>
                  <a:txBody>
                    <a:bodyPr/>
                    <a:lstStyle/>
                    <a:p>
                      <a:r>
                        <a:rPr lang="en-US" sz="1200" dirty="0"/>
                        <a:t>0.2083 </a:t>
                      </a:r>
                    </a:p>
                  </a:txBody>
                  <a:tcPr/>
                </a:tc>
                <a:extLst>
                  <a:ext uri="{0D108BD9-81ED-4DB2-BD59-A6C34878D82A}">
                    <a16:rowId xmlns:a16="http://schemas.microsoft.com/office/drawing/2014/main" val="2684618089"/>
                  </a:ext>
                </a:extLst>
              </a:tr>
            </a:tbl>
          </a:graphicData>
        </a:graphic>
      </p:graphicFrame>
      <p:graphicFrame>
        <p:nvGraphicFramePr>
          <p:cNvPr id="11" name="Content Placeholder 5">
            <a:extLst>
              <a:ext uri="{FF2B5EF4-FFF2-40B4-BE49-F238E27FC236}">
                <a16:creationId xmlns:a16="http://schemas.microsoft.com/office/drawing/2014/main" id="{CCC7596F-764E-2A25-9434-965687993935}"/>
              </a:ext>
            </a:extLst>
          </p:cNvPr>
          <p:cNvGraphicFramePr>
            <a:graphicFrameLocks/>
          </p:cNvGraphicFramePr>
          <p:nvPr/>
        </p:nvGraphicFramePr>
        <p:xfrm>
          <a:off x="4614862" y="3624980"/>
          <a:ext cx="4410075" cy="1397000"/>
        </p:xfrm>
        <a:graphic>
          <a:graphicData uri="http://schemas.openxmlformats.org/drawingml/2006/table">
            <a:tbl>
              <a:tblPr firstRow="1" bandRow="1">
                <a:tableStyleId>{21E4AEA4-8DFA-4A89-87EB-49C32662AFE0}</a:tableStyleId>
              </a:tblPr>
              <a:tblGrid>
                <a:gridCol w="1052513">
                  <a:extLst>
                    <a:ext uri="{9D8B030D-6E8A-4147-A177-3AD203B41FA5}">
                      <a16:colId xmlns:a16="http://schemas.microsoft.com/office/drawing/2014/main" val="485169618"/>
                    </a:ext>
                  </a:extLst>
                </a:gridCol>
                <a:gridCol w="914400">
                  <a:extLst>
                    <a:ext uri="{9D8B030D-6E8A-4147-A177-3AD203B41FA5}">
                      <a16:colId xmlns:a16="http://schemas.microsoft.com/office/drawing/2014/main" val="659544233"/>
                    </a:ext>
                  </a:extLst>
                </a:gridCol>
                <a:gridCol w="933450">
                  <a:extLst>
                    <a:ext uri="{9D8B030D-6E8A-4147-A177-3AD203B41FA5}">
                      <a16:colId xmlns:a16="http://schemas.microsoft.com/office/drawing/2014/main" val="3560127710"/>
                    </a:ext>
                  </a:extLst>
                </a:gridCol>
                <a:gridCol w="704850">
                  <a:extLst>
                    <a:ext uri="{9D8B030D-6E8A-4147-A177-3AD203B41FA5}">
                      <a16:colId xmlns:a16="http://schemas.microsoft.com/office/drawing/2014/main" val="3871971297"/>
                    </a:ext>
                  </a:extLst>
                </a:gridCol>
                <a:gridCol w="804862">
                  <a:extLst>
                    <a:ext uri="{9D8B030D-6E8A-4147-A177-3AD203B41FA5}">
                      <a16:colId xmlns:a16="http://schemas.microsoft.com/office/drawing/2014/main" val="166794168"/>
                    </a:ext>
                  </a:extLst>
                </a:gridCol>
              </a:tblGrid>
              <a:tr h="169745">
                <a:tc>
                  <a:txBody>
                    <a:bodyPr/>
                    <a:lstStyle/>
                    <a:p>
                      <a:r>
                        <a:rPr lang="en-US" sz="1200" dirty="0"/>
                        <a:t>Coefficient</a:t>
                      </a:r>
                    </a:p>
                  </a:txBody>
                  <a:tcPr/>
                </a:tc>
                <a:tc>
                  <a:txBody>
                    <a:bodyPr/>
                    <a:lstStyle/>
                    <a:p>
                      <a:r>
                        <a:rPr lang="en-US" sz="1200" dirty="0"/>
                        <a:t>Estimate</a:t>
                      </a:r>
                    </a:p>
                  </a:txBody>
                  <a:tcPr/>
                </a:tc>
                <a:tc>
                  <a:txBody>
                    <a:bodyPr/>
                    <a:lstStyle/>
                    <a:p>
                      <a:r>
                        <a:rPr lang="en-US" sz="1200" dirty="0"/>
                        <a:t>Std. Error</a:t>
                      </a:r>
                    </a:p>
                  </a:txBody>
                  <a:tcPr/>
                </a:tc>
                <a:tc>
                  <a:txBody>
                    <a:bodyPr/>
                    <a:lstStyle/>
                    <a:p>
                      <a:r>
                        <a:rPr lang="en-US" sz="1200" dirty="0"/>
                        <a:t>z Value</a:t>
                      </a:r>
                    </a:p>
                  </a:txBody>
                  <a:tcPr/>
                </a:tc>
                <a:tc>
                  <a:txBody>
                    <a:bodyPr/>
                    <a:lstStyle/>
                    <a:p>
                      <a:r>
                        <a:rPr lang="en-US" sz="1200" dirty="0"/>
                        <a:t>p Value</a:t>
                      </a:r>
                    </a:p>
                  </a:txBody>
                  <a:tcPr/>
                </a:tc>
                <a:extLst>
                  <a:ext uri="{0D108BD9-81ED-4DB2-BD59-A6C34878D82A}">
                    <a16:rowId xmlns:a16="http://schemas.microsoft.com/office/drawing/2014/main" val="3036267422"/>
                  </a:ext>
                </a:extLst>
              </a:tr>
              <a:tr h="332740">
                <a:tc>
                  <a:txBody>
                    <a:bodyPr/>
                    <a:lstStyle/>
                    <a:p>
                      <a:r>
                        <a:rPr lang="en-US" sz="1200" dirty="0"/>
                        <a:t>Intercept</a:t>
                      </a:r>
                    </a:p>
                  </a:txBody>
                  <a:tcPr/>
                </a:tc>
                <a:tc>
                  <a:txBody>
                    <a:bodyPr/>
                    <a:lstStyle/>
                    <a:p>
                      <a:r>
                        <a:rPr lang="en-US" sz="1200" dirty="0"/>
                        <a:t>1.938</a:t>
                      </a:r>
                    </a:p>
                  </a:txBody>
                  <a:tcPr/>
                </a:tc>
                <a:tc>
                  <a:txBody>
                    <a:bodyPr/>
                    <a:lstStyle/>
                    <a:p>
                      <a:r>
                        <a:rPr lang="en-US" sz="1200" dirty="0"/>
                        <a:t>1.266x10</a:t>
                      </a:r>
                      <a:r>
                        <a:rPr lang="en-US" sz="1200" baseline="30000" dirty="0"/>
                        <a:t>-1</a:t>
                      </a:r>
                      <a:endParaRPr lang="en-US" sz="1200" dirty="0"/>
                    </a:p>
                  </a:txBody>
                  <a:tcPr/>
                </a:tc>
                <a:tc>
                  <a:txBody>
                    <a:bodyPr/>
                    <a:lstStyle/>
                    <a:p>
                      <a:r>
                        <a:rPr lang="en-US" sz="1200" dirty="0"/>
                        <a:t>15.313</a:t>
                      </a:r>
                    </a:p>
                  </a:txBody>
                  <a:tcPr/>
                </a:tc>
                <a:tc>
                  <a:txBody>
                    <a:bodyPr/>
                    <a:lstStyle/>
                    <a:p>
                      <a:r>
                        <a:rPr lang="en-US" sz="1200" dirty="0"/>
                        <a:t>&lt;2x10-</a:t>
                      </a:r>
                      <a:r>
                        <a:rPr lang="en-US" sz="1200" baseline="30000" dirty="0"/>
                        <a:t>16</a:t>
                      </a:r>
                      <a:endParaRPr lang="en-US" sz="1200" dirty="0"/>
                    </a:p>
                  </a:txBody>
                  <a:tcPr/>
                </a:tc>
                <a:extLst>
                  <a:ext uri="{0D108BD9-81ED-4DB2-BD59-A6C34878D82A}">
                    <a16:rowId xmlns:a16="http://schemas.microsoft.com/office/drawing/2014/main" val="523418475"/>
                  </a:ext>
                </a:extLst>
              </a:tr>
              <a:tr h="332740">
                <a:tc>
                  <a:txBody>
                    <a:bodyPr/>
                    <a:lstStyle/>
                    <a:p>
                      <a:r>
                        <a:rPr lang="en-US" sz="1200" dirty="0"/>
                        <a:t>Vehicle Value</a:t>
                      </a:r>
                    </a:p>
                  </a:txBody>
                  <a:tcPr/>
                </a:tc>
                <a:tc>
                  <a:txBody>
                    <a:bodyPr/>
                    <a:lstStyle/>
                    <a:p>
                      <a:r>
                        <a:rPr lang="en-US" sz="1200" dirty="0"/>
                        <a:t>4.393x10</a:t>
                      </a:r>
                      <a:r>
                        <a:rPr lang="en-US" sz="1200" baseline="30000" dirty="0"/>
                        <a:t>-6</a:t>
                      </a:r>
                      <a:endParaRPr lang="en-US" sz="1200" dirty="0"/>
                    </a:p>
                  </a:txBody>
                  <a:tcPr/>
                </a:tc>
                <a:tc>
                  <a:txBody>
                    <a:bodyPr/>
                    <a:lstStyle/>
                    <a:p>
                      <a:r>
                        <a:rPr lang="en-US" sz="1200" dirty="0"/>
                        <a:t>2.241x10</a:t>
                      </a:r>
                      <a:r>
                        <a:rPr lang="en-US" sz="1200" baseline="30000" dirty="0"/>
                        <a:t>-6</a:t>
                      </a:r>
                      <a:endParaRPr lang="en-US" sz="1200" dirty="0"/>
                    </a:p>
                  </a:txBody>
                  <a:tcPr/>
                </a:tc>
                <a:tc>
                  <a:txBody>
                    <a:bodyPr/>
                    <a:lstStyle/>
                    <a:p>
                      <a:r>
                        <a:rPr lang="en-US" sz="1200" dirty="0"/>
                        <a:t>1.960</a:t>
                      </a:r>
                    </a:p>
                  </a:txBody>
                  <a:tcPr/>
                </a:tc>
                <a:tc>
                  <a:txBody>
                    <a:bodyPr/>
                    <a:lstStyle/>
                    <a:p>
                      <a:r>
                        <a:rPr lang="en-US" sz="1200" dirty="0"/>
                        <a:t>0.05 </a:t>
                      </a:r>
                    </a:p>
                  </a:txBody>
                  <a:tcPr/>
                </a:tc>
                <a:extLst>
                  <a:ext uri="{0D108BD9-81ED-4DB2-BD59-A6C34878D82A}">
                    <a16:rowId xmlns:a16="http://schemas.microsoft.com/office/drawing/2014/main" val="3417383883"/>
                  </a:ext>
                </a:extLst>
              </a:tr>
              <a:tr h="22518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log(Drainage Area)</a:t>
                      </a:r>
                    </a:p>
                  </a:txBody>
                  <a:tcPr/>
                </a:tc>
                <a:tc>
                  <a:txBody>
                    <a:bodyPr/>
                    <a:lstStyle/>
                    <a:p>
                      <a:r>
                        <a:rPr lang="en-US" sz="1200" dirty="0"/>
                        <a:t>2.058x10</a:t>
                      </a:r>
                      <a:r>
                        <a:rPr lang="en-US" sz="1200" baseline="30000" dirty="0"/>
                        <a:t>-1</a:t>
                      </a:r>
                      <a:endParaRPr lang="en-US" sz="1200" dirty="0"/>
                    </a:p>
                  </a:txBody>
                  <a:tcPr/>
                </a:tc>
                <a:tc>
                  <a:txBody>
                    <a:bodyPr/>
                    <a:lstStyle/>
                    <a:p>
                      <a:r>
                        <a:rPr lang="en-US" sz="1200" dirty="0"/>
                        <a:t>4.851x10</a:t>
                      </a:r>
                      <a:r>
                        <a:rPr lang="en-US" sz="1200" baseline="30000" dirty="0"/>
                        <a:t>-2</a:t>
                      </a:r>
                      <a:endParaRPr lang="en-US" sz="1200" dirty="0"/>
                    </a:p>
                  </a:txBody>
                  <a:tcPr/>
                </a:tc>
                <a:tc>
                  <a:txBody>
                    <a:bodyPr/>
                    <a:lstStyle/>
                    <a:p>
                      <a:r>
                        <a:rPr lang="en-US" sz="1200" dirty="0"/>
                        <a:t>4.242</a:t>
                      </a:r>
                    </a:p>
                  </a:txBody>
                  <a:tcPr/>
                </a:tc>
                <a:tc>
                  <a:txBody>
                    <a:bodyPr/>
                    <a:lstStyle/>
                    <a:p>
                      <a:r>
                        <a:rPr lang="en-US" sz="1200" dirty="0"/>
                        <a:t>2.22x10</a:t>
                      </a:r>
                      <a:r>
                        <a:rPr lang="en-US" sz="1200" baseline="30000" dirty="0"/>
                        <a:t>-5</a:t>
                      </a:r>
                      <a:endParaRPr lang="en-US" sz="1200" dirty="0"/>
                    </a:p>
                  </a:txBody>
                  <a:tcPr/>
                </a:tc>
                <a:extLst>
                  <a:ext uri="{0D108BD9-81ED-4DB2-BD59-A6C34878D82A}">
                    <a16:rowId xmlns:a16="http://schemas.microsoft.com/office/drawing/2014/main" val="1463471036"/>
                  </a:ext>
                </a:extLst>
              </a:tr>
            </a:tbl>
          </a:graphicData>
        </a:graphic>
      </p:graphicFrame>
      <p:pic>
        <p:nvPicPr>
          <p:cNvPr id="5" name="Recorded Sound">
            <a:hlinkClick r:id="" action="ppaction://media"/>
            <a:extLst>
              <a:ext uri="{FF2B5EF4-FFF2-40B4-BE49-F238E27FC236}">
                <a16:creationId xmlns:a16="http://schemas.microsoft.com/office/drawing/2014/main" id="{F580F798-6E71-B4BA-DDFE-345AC2FCD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79" y="4737100"/>
            <a:ext cx="406400" cy="406400"/>
          </a:xfrm>
          <a:prstGeom prst="rect">
            <a:avLst/>
          </a:prstGeom>
        </p:spPr>
      </p:pic>
    </p:spTree>
    <p:extLst>
      <p:ext uri="{BB962C8B-B14F-4D97-AF65-F5344CB8AC3E}">
        <p14:creationId xmlns:p14="http://schemas.microsoft.com/office/powerpoint/2010/main" val="3095788811"/>
      </p:ext>
    </p:extLst>
  </p:cSld>
  <p:clrMapOvr>
    <a:masterClrMapping/>
  </p:clrMapOvr>
  <mc:AlternateContent xmlns:mc="http://schemas.openxmlformats.org/markup-compatibility/2006" xmlns:p14="http://schemas.microsoft.com/office/powerpoint/2010/main">
    <mc:Choice Requires="p14">
      <p:transition spd="slow" p14:dur="2000" advTm="19259"/>
    </mc:Choice>
    <mc:Fallback xmlns="">
      <p:transition spd="slow" advTm="19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6D37-8254-EDEB-9653-FE162BA8141B}"/>
              </a:ext>
            </a:extLst>
          </p:cNvPr>
          <p:cNvSpPr>
            <a:spLocks noGrp="1"/>
          </p:cNvSpPr>
          <p:nvPr>
            <p:ph type="title"/>
          </p:nvPr>
        </p:nvSpPr>
        <p:spPr>
          <a:xfrm>
            <a:off x="457200" y="436960"/>
            <a:ext cx="8229600" cy="801290"/>
          </a:xfrm>
        </p:spPr>
        <p:txBody>
          <a:bodyPr/>
          <a:lstStyle/>
          <a:p>
            <a:r>
              <a:rPr lang="en-US" dirty="0"/>
              <a:t>Final Summary</a:t>
            </a:r>
          </a:p>
        </p:txBody>
      </p:sp>
      <p:sp>
        <p:nvSpPr>
          <p:cNvPr id="3" name="Content Placeholder 2">
            <a:extLst>
              <a:ext uri="{FF2B5EF4-FFF2-40B4-BE49-F238E27FC236}">
                <a16:creationId xmlns:a16="http://schemas.microsoft.com/office/drawing/2014/main" id="{90ABA44F-4960-B896-1F5F-2A667ABD76FC}"/>
              </a:ext>
            </a:extLst>
          </p:cNvPr>
          <p:cNvSpPr>
            <a:spLocks noGrp="1"/>
          </p:cNvSpPr>
          <p:nvPr>
            <p:ph idx="1"/>
          </p:nvPr>
        </p:nvSpPr>
        <p:spPr>
          <a:xfrm>
            <a:off x="457200" y="1085851"/>
            <a:ext cx="8229600" cy="3724274"/>
          </a:xfrm>
        </p:spPr>
        <p:txBody>
          <a:bodyPr/>
          <a:lstStyle/>
          <a:p>
            <a:pPr marL="457200" lvl="0" indent="-342900" algn="l" rtl="0">
              <a:spcBef>
                <a:spcPts val="0"/>
              </a:spcBef>
              <a:spcAft>
                <a:spcPts val="0"/>
              </a:spcAft>
              <a:buSzPts val="1800"/>
              <a:buChar char="●"/>
            </a:pPr>
            <a:r>
              <a:rPr lang="en-US" sz="2000" dirty="0"/>
              <a:t>The overall goal of our project was to look at the relationship between water availability and adaptation measures</a:t>
            </a:r>
          </a:p>
          <a:p>
            <a:pPr marL="457200" lvl="0" indent="-342900" algn="l" rtl="0">
              <a:spcBef>
                <a:spcPts val="0"/>
              </a:spcBef>
              <a:spcAft>
                <a:spcPts val="0"/>
              </a:spcAft>
              <a:buSzPts val="1800"/>
              <a:buChar char="●"/>
            </a:pPr>
            <a:r>
              <a:rPr lang="en-US" sz="2000" dirty="0"/>
              <a:t>We saw a significant relationship between the natural log of drainage area and adaptation</a:t>
            </a:r>
          </a:p>
          <a:p>
            <a:pPr marL="457200" lvl="0" indent="-342900" algn="l" rtl="0">
              <a:spcBef>
                <a:spcPts val="0"/>
              </a:spcBef>
              <a:spcAft>
                <a:spcPts val="0"/>
              </a:spcAft>
              <a:buSzPts val="1800"/>
              <a:buChar char="●"/>
            </a:pPr>
            <a:r>
              <a:rPr lang="en-US" sz="2000" dirty="0"/>
              <a:t>We saw a significant relationship between the natural log of drainage area and individual adaptation categories</a:t>
            </a:r>
          </a:p>
          <a:p>
            <a:pPr marL="457200" lvl="0" indent="-342900" algn="l" rtl="0">
              <a:spcBef>
                <a:spcPts val="0"/>
              </a:spcBef>
              <a:spcAft>
                <a:spcPts val="0"/>
              </a:spcAft>
              <a:buSzPts val="1800"/>
              <a:buChar char="●"/>
            </a:pPr>
            <a:r>
              <a:rPr lang="en-US" sz="2000" dirty="0"/>
              <a:t>We saw a significant relationship between wealth and each category of adaptation</a:t>
            </a:r>
          </a:p>
          <a:p>
            <a:pPr marL="457200" lvl="0" indent="-342900" algn="l" rtl="0">
              <a:spcBef>
                <a:spcPts val="0"/>
              </a:spcBef>
              <a:spcAft>
                <a:spcPts val="0"/>
              </a:spcAft>
              <a:buSzPts val="1800"/>
              <a:buChar char="●"/>
            </a:pPr>
            <a:r>
              <a:rPr lang="en-US" sz="2000" dirty="0"/>
              <a:t>When wealth and drainage area are both used as predictors, wealth is significant for all four categories of adaptation and natural log of drainage area is only significant for forest conservation and pasture management</a:t>
            </a:r>
          </a:p>
          <a:p>
            <a:endParaRPr lang="en-US" dirty="0"/>
          </a:p>
        </p:txBody>
      </p:sp>
    </p:spTree>
    <p:extLst>
      <p:ext uri="{BB962C8B-B14F-4D97-AF65-F5344CB8AC3E}">
        <p14:creationId xmlns:p14="http://schemas.microsoft.com/office/powerpoint/2010/main" val="380861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p:txBody>
          <a:bodyPr/>
          <a:lstStyle/>
          <a:p>
            <a:r>
              <a:rPr lang="en-US" dirty="0"/>
              <a:t>Project Background</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idx="1"/>
          </p:nvPr>
        </p:nvSpPr>
        <p:spPr>
          <a:xfrm>
            <a:off x="457200" y="1476375"/>
            <a:ext cx="8229600" cy="3118247"/>
          </a:xfrm>
        </p:spPr>
        <p:txBody>
          <a:bodyPr/>
          <a:lstStyle/>
          <a:p>
            <a:r>
              <a:rPr lang="en-US" sz="1800" dirty="0"/>
              <a:t>Collaboration between 7 universities</a:t>
            </a:r>
          </a:p>
          <a:p>
            <a:r>
              <a:rPr lang="en-US" sz="1800" dirty="0"/>
              <a:t>Goal is to provide actionable knowledge about connections between water and rural production</a:t>
            </a:r>
          </a:p>
          <a:p>
            <a:r>
              <a:rPr lang="en-US" sz="1800" dirty="0"/>
              <a:t>Improve human well-being while conserving Amazonian ecosystems</a:t>
            </a:r>
          </a:p>
          <a:p>
            <a:endParaRPr lang="en-US" sz="1800" dirty="0"/>
          </a:p>
        </p:txBody>
      </p:sp>
      <p:pic>
        <p:nvPicPr>
          <p:cNvPr id="4" name="Picture 2">
            <a:extLst>
              <a:ext uri="{FF2B5EF4-FFF2-40B4-BE49-F238E27FC236}">
                <a16:creationId xmlns:a16="http://schemas.microsoft.com/office/drawing/2014/main" id="{8567BB79-35F0-2BBC-E61A-2CD2C095E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261" y="3035498"/>
            <a:ext cx="6762541" cy="181625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Recording Jul 21, 2023 at 5:02:01 PM">
            <a:hlinkClick r:id="" action="ppaction://media"/>
            <a:extLst>
              <a:ext uri="{FF2B5EF4-FFF2-40B4-BE49-F238E27FC236}">
                <a16:creationId xmlns:a16="http://schemas.microsoft.com/office/drawing/2014/main" id="{3A54EC79-5100-F24A-7401-4C4E91836D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85499" y="4275969"/>
            <a:ext cx="812800" cy="812800"/>
          </a:xfrm>
          <a:prstGeom prst="rect">
            <a:avLst/>
          </a:prstGeom>
        </p:spPr>
      </p:pic>
    </p:spTree>
    <p:extLst>
      <p:ext uri="{BB962C8B-B14F-4D97-AF65-F5344CB8AC3E}">
        <p14:creationId xmlns:p14="http://schemas.microsoft.com/office/powerpoint/2010/main" val="16046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138B-90CC-E2F2-E135-95518C44013B}"/>
              </a:ext>
            </a:extLst>
          </p:cNvPr>
          <p:cNvSpPr>
            <a:spLocks noGrp="1"/>
          </p:cNvSpPr>
          <p:nvPr>
            <p:ph type="title"/>
          </p:nvPr>
        </p:nvSpPr>
        <p:spPr>
          <a:xfrm>
            <a:off x="457203" y="650504"/>
            <a:ext cx="8229600" cy="801290"/>
          </a:xfrm>
        </p:spPr>
        <p:txBody>
          <a:bodyPr wrap="square" anchor="ctr">
            <a:normAutofit/>
          </a:bodyPr>
          <a:lstStyle/>
          <a:p>
            <a:r>
              <a:rPr lang="en-US" dirty="0"/>
              <a:t>Project Background – Our Focus</a:t>
            </a:r>
          </a:p>
        </p:txBody>
      </p:sp>
      <p:sp>
        <p:nvSpPr>
          <p:cNvPr id="3" name="Content Placeholder 2">
            <a:extLst>
              <a:ext uri="{FF2B5EF4-FFF2-40B4-BE49-F238E27FC236}">
                <a16:creationId xmlns:a16="http://schemas.microsoft.com/office/drawing/2014/main" id="{08DE9E59-A76D-4C51-9678-5DD3E3A7A44F}"/>
              </a:ext>
            </a:extLst>
          </p:cNvPr>
          <p:cNvSpPr>
            <a:spLocks noGrp="1"/>
          </p:cNvSpPr>
          <p:nvPr>
            <p:ph sz="half" idx="2"/>
          </p:nvPr>
        </p:nvSpPr>
        <p:spPr>
          <a:xfrm>
            <a:off x="457200" y="1631156"/>
            <a:ext cx="4040188" cy="2963466"/>
          </a:xfrm>
        </p:spPr>
        <p:txBody>
          <a:bodyPr wrap="square" anchor="t">
            <a:normAutofit/>
          </a:bodyPr>
          <a:lstStyle/>
          <a:p>
            <a:r>
              <a:rPr lang="en-US" sz="1600" dirty="0"/>
              <a:t>Investigator Mariana Vedoveto is interested specifically in adoption of adaptation measures in response to water availability</a:t>
            </a:r>
          </a:p>
          <a:p>
            <a:r>
              <a:rPr lang="en-US" sz="1600" dirty="0"/>
              <a:t>Adaptation measures include cattle management, water management, pasture management, and forest conservation</a:t>
            </a:r>
          </a:p>
          <a:p>
            <a:r>
              <a:rPr lang="en-US" sz="1600" dirty="0"/>
              <a:t>Will use results of analysis to create recommendations for adaptation that minimizes further risk to ecosystem</a:t>
            </a:r>
          </a:p>
        </p:txBody>
      </p:sp>
      <p:pic>
        <p:nvPicPr>
          <p:cNvPr id="6" name="Picture 5" descr="A diagram of a diagram&#10;&#10;Description automatically generated">
            <a:extLst>
              <a:ext uri="{FF2B5EF4-FFF2-40B4-BE49-F238E27FC236}">
                <a16:creationId xmlns:a16="http://schemas.microsoft.com/office/drawing/2014/main" id="{C2A8031C-D40B-25FD-E945-A265BFFA5ADA}"/>
              </a:ext>
            </a:extLst>
          </p:cNvPr>
          <p:cNvPicPr>
            <a:picLocks noChangeAspect="1"/>
          </p:cNvPicPr>
          <p:nvPr/>
        </p:nvPicPr>
        <p:blipFill>
          <a:blip r:embed="rId5"/>
          <a:stretch>
            <a:fillRect/>
          </a:stretch>
        </p:blipFill>
        <p:spPr>
          <a:xfrm>
            <a:off x="4645028" y="2279273"/>
            <a:ext cx="4268805" cy="1760882"/>
          </a:xfrm>
          <a:prstGeom prst="rect">
            <a:avLst/>
          </a:prstGeom>
          <a:noFill/>
        </p:spPr>
      </p:pic>
      <p:pic>
        <p:nvPicPr>
          <p:cNvPr id="8" name="Audio Recording Jul 21, 2023 at 5:02:55 PM">
            <a:hlinkClick r:id="" action="ppaction://media"/>
            <a:extLst>
              <a:ext uri="{FF2B5EF4-FFF2-40B4-BE49-F238E27FC236}">
                <a16:creationId xmlns:a16="http://schemas.microsoft.com/office/drawing/2014/main" id="{E78F0CD6-63A2-10DF-BDD0-2049DC6B5F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7050" y="4330700"/>
            <a:ext cx="812800" cy="812800"/>
          </a:xfrm>
          <a:prstGeom prst="rect">
            <a:avLst/>
          </a:prstGeom>
        </p:spPr>
      </p:pic>
    </p:spTree>
    <p:extLst>
      <p:ext uri="{BB962C8B-B14F-4D97-AF65-F5344CB8AC3E}">
        <p14:creationId xmlns:p14="http://schemas.microsoft.com/office/powerpoint/2010/main" val="384317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461E-E6F6-5842-C6CC-383D3EEB9A4D}"/>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AE0A3D2A-4D95-EBC0-F244-6404DE1F2274}"/>
              </a:ext>
            </a:extLst>
          </p:cNvPr>
          <p:cNvSpPr>
            <a:spLocks noGrp="1"/>
          </p:cNvSpPr>
          <p:nvPr>
            <p:ph sz="half" idx="1"/>
          </p:nvPr>
        </p:nvSpPr>
        <p:spPr/>
        <p:txBody>
          <a:bodyPr/>
          <a:lstStyle/>
          <a:p>
            <a:pPr marL="0" lvl="0" indent="0" algn="l" rtl="0">
              <a:spcBef>
                <a:spcPts val="480"/>
              </a:spcBef>
              <a:spcAft>
                <a:spcPts val="0"/>
              </a:spcAft>
              <a:buNone/>
            </a:pPr>
            <a:r>
              <a:rPr lang="en-US" sz="1600" dirty="0"/>
              <a:t>Is there a statistically significant relationship between water availability and the adoption of adaptation methods among rural farmers in Brazil?</a:t>
            </a:r>
          </a:p>
          <a:p>
            <a:pPr marL="457200" lvl="0" indent="-355600" algn="l" rtl="0">
              <a:spcBef>
                <a:spcPts val="480"/>
              </a:spcBef>
              <a:spcAft>
                <a:spcPts val="0"/>
              </a:spcAft>
              <a:buSzPts val="2000"/>
              <a:buChar char="•"/>
            </a:pPr>
            <a:r>
              <a:rPr lang="en-US" sz="1600" dirty="0"/>
              <a:t>How does this vary by level of wealth?</a:t>
            </a:r>
          </a:p>
          <a:p>
            <a:pPr marL="457200" lvl="0" indent="-355600" algn="l" rtl="0">
              <a:spcBef>
                <a:spcPts val="0"/>
              </a:spcBef>
              <a:spcAft>
                <a:spcPts val="0"/>
              </a:spcAft>
              <a:buSzPts val="2000"/>
              <a:buChar char="•"/>
            </a:pPr>
            <a:r>
              <a:rPr lang="en-US" sz="1600" dirty="0"/>
              <a:t>How does this vary by adaptation method?</a:t>
            </a:r>
          </a:p>
          <a:p>
            <a:endParaRPr lang="en-US" dirty="0"/>
          </a:p>
        </p:txBody>
      </p:sp>
      <p:pic>
        <p:nvPicPr>
          <p:cNvPr id="5" name="Google Shape;58;p10">
            <a:extLst>
              <a:ext uri="{FF2B5EF4-FFF2-40B4-BE49-F238E27FC236}">
                <a16:creationId xmlns:a16="http://schemas.microsoft.com/office/drawing/2014/main" id="{9360B003-503A-454F-C0A0-057B5284EA28}"/>
              </a:ext>
            </a:extLst>
          </p:cNvPr>
          <p:cNvPicPr preferRelativeResize="0"/>
          <p:nvPr/>
        </p:nvPicPr>
        <p:blipFill>
          <a:blip r:embed="rId5">
            <a:alphaModFix/>
          </a:blip>
          <a:stretch>
            <a:fillRect/>
          </a:stretch>
        </p:blipFill>
        <p:spPr>
          <a:xfrm>
            <a:off x="5410193" y="1476375"/>
            <a:ext cx="2875391" cy="3197066"/>
          </a:xfrm>
          <a:prstGeom prst="rect">
            <a:avLst/>
          </a:prstGeom>
          <a:noFill/>
          <a:ln>
            <a:noFill/>
          </a:ln>
        </p:spPr>
      </p:pic>
      <p:pic>
        <p:nvPicPr>
          <p:cNvPr id="6" name="Audio Recording Jul 21, 2023 at 5:05:28 PM">
            <a:hlinkClick r:id="" action="ppaction://media"/>
            <a:extLst>
              <a:ext uri="{FF2B5EF4-FFF2-40B4-BE49-F238E27FC236}">
                <a16:creationId xmlns:a16="http://schemas.microsoft.com/office/drawing/2014/main" id="{42338B0E-3D92-4173-63B6-714CB5A7AF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6425" y="4267041"/>
            <a:ext cx="812800" cy="812800"/>
          </a:xfrm>
          <a:prstGeom prst="rect">
            <a:avLst/>
          </a:prstGeom>
        </p:spPr>
      </p:pic>
    </p:spTree>
    <p:extLst>
      <p:ext uri="{BB962C8B-B14F-4D97-AF65-F5344CB8AC3E}">
        <p14:creationId xmlns:p14="http://schemas.microsoft.com/office/powerpoint/2010/main" val="363684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6C45-F777-64EE-4B32-6FB1A83FB42C}"/>
              </a:ext>
            </a:extLst>
          </p:cNvPr>
          <p:cNvSpPr>
            <a:spLocks noGrp="1"/>
          </p:cNvSpPr>
          <p:nvPr>
            <p:ph type="title"/>
          </p:nvPr>
        </p:nvSpPr>
        <p:spPr>
          <a:xfrm>
            <a:off x="1320503" y="390963"/>
            <a:ext cx="6172200" cy="801225"/>
          </a:xfrm>
        </p:spPr>
        <p:txBody>
          <a:bodyPr/>
          <a:lstStyle/>
          <a:p>
            <a:r>
              <a:rPr lang="en-US" dirty="0"/>
              <a:t>Study design</a:t>
            </a:r>
          </a:p>
        </p:txBody>
      </p:sp>
      <p:pic>
        <p:nvPicPr>
          <p:cNvPr id="7" name="Picture 6">
            <a:extLst>
              <a:ext uri="{FF2B5EF4-FFF2-40B4-BE49-F238E27FC236}">
                <a16:creationId xmlns:a16="http://schemas.microsoft.com/office/drawing/2014/main" id="{226A885B-1047-CBEC-54E0-76F33CF42AE0}"/>
              </a:ext>
            </a:extLst>
          </p:cNvPr>
          <p:cNvPicPr>
            <a:picLocks noChangeAspect="1"/>
          </p:cNvPicPr>
          <p:nvPr/>
        </p:nvPicPr>
        <p:blipFill>
          <a:blip r:embed="rId3"/>
          <a:stretch>
            <a:fillRect/>
          </a:stretch>
        </p:blipFill>
        <p:spPr>
          <a:xfrm>
            <a:off x="5547694" y="1371963"/>
            <a:ext cx="3118685" cy="2748203"/>
          </a:xfrm>
          <a:prstGeom prst="rect">
            <a:avLst/>
          </a:prstGeom>
        </p:spPr>
      </p:pic>
      <p:sp>
        <p:nvSpPr>
          <p:cNvPr id="8" name="TextBox 7">
            <a:extLst>
              <a:ext uri="{FF2B5EF4-FFF2-40B4-BE49-F238E27FC236}">
                <a16:creationId xmlns:a16="http://schemas.microsoft.com/office/drawing/2014/main" id="{23A766AC-F7AC-5EB3-2815-472883913091}"/>
              </a:ext>
            </a:extLst>
          </p:cNvPr>
          <p:cNvSpPr txBox="1"/>
          <p:nvPr/>
        </p:nvSpPr>
        <p:spPr>
          <a:xfrm>
            <a:off x="736303" y="3959504"/>
            <a:ext cx="4576232" cy="577081"/>
          </a:xfrm>
          <a:prstGeom prst="rect">
            <a:avLst/>
          </a:prstGeom>
          <a:noFill/>
        </p:spPr>
        <p:txBody>
          <a:bodyPr wrap="square">
            <a:spAutoFit/>
          </a:bodyPr>
          <a:lstStyle/>
          <a:p>
            <a:pPr marL="285750" indent="-285750">
              <a:buFont typeface="Arial" panose="020B0604020202020204" pitchFamily="34" charset="0"/>
              <a:buChar char="•"/>
            </a:pPr>
            <a:r>
              <a:rPr lang="en-US" dirty="0"/>
              <a:t>Longitudinal </a:t>
            </a:r>
          </a:p>
          <a:p>
            <a:pPr lvl="1"/>
            <a:r>
              <a:rPr lang="en-US" sz="1350" dirty="0">
                <a:solidFill>
                  <a:srgbClr val="000000"/>
                </a:solidFill>
                <a:latin typeface="Calibri" panose="020F0502020204030204" pitchFamily="34" charset="0"/>
                <a:ea typeface="Times New Roman" panose="02020603050405020304" pitchFamily="18" charset="0"/>
              </a:rPr>
              <a:t>1996, 2000, 2005, 2009 and </a:t>
            </a:r>
            <a:r>
              <a:rPr lang="en-US" sz="1350" b="1" dirty="0">
                <a:solidFill>
                  <a:srgbClr val="FF0000"/>
                </a:solidFill>
                <a:latin typeface="Calibri" panose="020F0502020204030204" pitchFamily="34" charset="0"/>
                <a:ea typeface="Times New Roman" panose="02020603050405020304" pitchFamily="18" charset="0"/>
              </a:rPr>
              <a:t>2019</a:t>
            </a:r>
            <a:endParaRPr lang="en-US" b="1" dirty="0">
              <a:solidFill>
                <a:srgbClr val="FF0000"/>
              </a:solidFill>
            </a:endParaRPr>
          </a:p>
        </p:txBody>
      </p:sp>
      <p:graphicFrame>
        <p:nvGraphicFramePr>
          <p:cNvPr id="11" name="Table 11">
            <a:extLst>
              <a:ext uri="{FF2B5EF4-FFF2-40B4-BE49-F238E27FC236}">
                <a16:creationId xmlns:a16="http://schemas.microsoft.com/office/drawing/2014/main" id="{28FEA913-D4EC-A499-E67E-C6D05A10E6FB}"/>
              </a:ext>
            </a:extLst>
          </p:cNvPr>
          <p:cNvGraphicFramePr>
            <a:graphicFrameLocks noGrp="1"/>
          </p:cNvGraphicFramePr>
          <p:nvPr>
            <p:extLst>
              <p:ext uri="{D42A27DB-BD31-4B8C-83A1-F6EECF244321}">
                <p14:modId xmlns:p14="http://schemas.microsoft.com/office/powerpoint/2010/main" val="1851649264"/>
              </p:ext>
            </p:extLst>
          </p:nvPr>
        </p:nvGraphicFramePr>
        <p:xfrm>
          <a:off x="573061" y="1350454"/>
          <a:ext cx="4739474" cy="2168688"/>
        </p:xfrm>
        <a:graphic>
          <a:graphicData uri="http://schemas.openxmlformats.org/drawingml/2006/table">
            <a:tbl>
              <a:tblPr firstRow="1" bandRow="1">
                <a:tableStyleId>{5C22544A-7EE6-4342-B048-85BDC9FD1C3A}</a:tableStyleId>
              </a:tblPr>
              <a:tblGrid>
                <a:gridCol w="1432720">
                  <a:extLst>
                    <a:ext uri="{9D8B030D-6E8A-4147-A177-3AD203B41FA5}">
                      <a16:colId xmlns:a16="http://schemas.microsoft.com/office/drawing/2014/main" val="1896951345"/>
                    </a:ext>
                  </a:extLst>
                </a:gridCol>
                <a:gridCol w="2005073">
                  <a:extLst>
                    <a:ext uri="{9D8B030D-6E8A-4147-A177-3AD203B41FA5}">
                      <a16:colId xmlns:a16="http://schemas.microsoft.com/office/drawing/2014/main" val="1305071215"/>
                    </a:ext>
                  </a:extLst>
                </a:gridCol>
                <a:gridCol w="1301681">
                  <a:extLst>
                    <a:ext uri="{9D8B030D-6E8A-4147-A177-3AD203B41FA5}">
                      <a16:colId xmlns:a16="http://schemas.microsoft.com/office/drawing/2014/main" val="1411855025"/>
                    </a:ext>
                  </a:extLst>
                </a:gridCol>
              </a:tblGrid>
              <a:tr h="5078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Region (Block)</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kern="1200" dirty="0">
                          <a:solidFill>
                            <a:schemeClr val="lt1"/>
                          </a:solidFill>
                          <a:latin typeface="+mn-lt"/>
                          <a:ea typeface="+mn-ea"/>
                          <a:cs typeface="+mn-cs"/>
                        </a:rPr>
                        <a:t>Survey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kern="1200" dirty="0">
                          <a:solidFill>
                            <a:schemeClr val="lt1"/>
                          </a:solidFill>
                          <a:latin typeface="+mn-lt"/>
                          <a:ea typeface="+mn-ea"/>
                          <a:cs typeface="+mn-cs"/>
                        </a:rPr>
                        <a:t>Environmental</a:t>
                      </a:r>
                    </a:p>
                  </a:txBody>
                  <a:tcPr anchor="ctr"/>
                </a:tc>
                <a:extLst>
                  <a:ext uri="{0D108BD9-81ED-4DB2-BD59-A6C34878D82A}">
                    <a16:rowId xmlns:a16="http://schemas.microsoft.com/office/drawing/2014/main" val="438158408"/>
                  </a:ext>
                </a:extLst>
              </a:tr>
              <a:tr h="488878">
                <a:tc>
                  <a:txBody>
                    <a:bodyPr/>
                    <a:lstStyle/>
                    <a:p>
                      <a:r>
                        <a:rPr lang="en-US" sz="1400" b="0" i="0" u="none" strike="noStrike" cap="none" dirty="0" err="1">
                          <a:solidFill>
                            <a:schemeClr val="dk1"/>
                          </a:solidFill>
                          <a:effectLst/>
                          <a:latin typeface="+mn-lt"/>
                          <a:ea typeface="+mn-ea"/>
                          <a:cs typeface="+mn-cs"/>
                          <a:sym typeface="Arial"/>
                        </a:rPr>
                        <a:t>Ariquemes</a:t>
                      </a:r>
                      <a:endParaRPr lang="en-US" sz="1400" dirty="0"/>
                    </a:p>
                  </a:txBody>
                  <a:tcPr/>
                </a:tc>
                <a:tc rowSpan="3">
                  <a:txBody>
                    <a:bodyPr/>
                    <a:lstStyle/>
                    <a:p>
                      <a:r>
                        <a:rPr lang="en-US" sz="1400"/>
                        <a:t>Adaptation measure</a:t>
                      </a:r>
                    </a:p>
                    <a:p>
                      <a:r>
                        <a:rPr lang="en-US" sz="1400"/>
                        <a:t>(cattle management,pasturemanagement,water management, forest reservations),  wealth etc</a:t>
                      </a:r>
                      <a:endParaRPr lang="en-US" dirty="0"/>
                    </a:p>
                  </a:txBody>
                  <a:tcPr/>
                </a:tc>
                <a:tc rowSpan="3">
                  <a:txBody>
                    <a:bodyPr/>
                    <a:lstStyle/>
                    <a:p>
                      <a:r>
                        <a:rPr lang="en-US" sz="1400" dirty="0"/>
                        <a:t>Drainage area, rainfall </a:t>
                      </a:r>
                      <a:r>
                        <a:rPr lang="en-US" sz="1400" dirty="0" err="1"/>
                        <a:t>etc</a:t>
                      </a:r>
                      <a:endParaRPr lang="en-US" dirty="0"/>
                    </a:p>
                  </a:txBody>
                  <a:tcPr/>
                </a:tc>
                <a:extLst>
                  <a:ext uri="{0D108BD9-81ED-4DB2-BD59-A6C34878D82A}">
                    <a16:rowId xmlns:a16="http://schemas.microsoft.com/office/drawing/2014/main" val="3317013991"/>
                  </a:ext>
                </a:extLst>
              </a:tr>
              <a:tr h="683089">
                <a:tc>
                  <a:txBody>
                    <a:bodyPr/>
                    <a:lstStyle/>
                    <a:p>
                      <a:r>
                        <a:rPr lang="en-US" sz="1400" b="0" i="0" u="none" strike="noStrike" cap="none" dirty="0" err="1">
                          <a:solidFill>
                            <a:schemeClr val="dk1"/>
                          </a:solidFill>
                          <a:effectLst/>
                          <a:latin typeface="+mn-lt"/>
                          <a:ea typeface="+mn-ea"/>
                          <a:cs typeface="+mn-cs"/>
                          <a:sym typeface="Arial"/>
                        </a:rPr>
                        <a:t>Ouro</a:t>
                      </a:r>
                      <a:r>
                        <a:rPr lang="en-US" sz="1400" b="0" i="0" u="none" strike="noStrike" cap="none" dirty="0">
                          <a:solidFill>
                            <a:schemeClr val="dk1"/>
                          </a:solidFill>
                          <a:effectLst/>
                          <a:latin typeface="+mn-lt"/>
                          <a:ea typeface="+mn-ea"/>
                          <a:cs typeface="+mn-cs"/>
                          <a:sym typeface="Arial"/>
                        </a:rPr>
                        <a:t> Preto do Oeste</a:t>
                      </a:r>
                      <a:endParaRPr lang="en-US" sz="1400"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60485079"/>
                  </a:ext>
                </a:extLst>
              </a:tr>
              <a:tr h="488878">
                <a:tc>
                  <a:txBody>
                    <a:bodyPr/>
                    <a:lstStyle/>
                    <a:p>
                      <a:r>
                        <a:rPr lang="en-US" sz="1400" b="0" i="0" u="none" strike="noStrike" cap="none" dirty="0" err="1">
                          <a:solidFill>
                            <a:schemeClr val="dk1"/>
                          </a:solidFill>
                          <a:effectLst/>
                          <a:latin typeface="+mn-lt"/>
                          <a:ea typeface="+mn-ea"/>
                          <a:cs typeface="+mn-cs"/>
                          <a:sym typeface="Arial"/>
                        </a:rPr>
                        <a:t>Rolim</a:t>
                      </a:r>
                      <a:r>
                        <a:rPr lang="en-US" sz="1400" b="0" i="0" u="none" strike="noStrike" cap="none" dirty="0">
                          <a:solidFill>
                            <a:schemeClr val="dk1"/>
                          </a:solidFill>
                          <a:effectLst/>
                          <a:latin typeface="+mn-lt"/>
                          <a:ea typeface="+mn-ea"/>
                          <a:cs typeface="+mn-cs"/>
                          <a:sym typeface="Arial"/>
                        </a:rPr>
                        <a:t> de Moura</a:t>
                      </a:r>
                      <a:endParaRPr lang="en-US" sz="1400"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64633195"/>
                  </a:ext>
                </a:extLst>
              </a:tr>
            </a:tbl>
          </a:graphicData>
        </a:graphic>
      </p:graphicFrame>
    </p:spTree>
    <p:extLst>
      <p:ext uri="{BB962C8B-B14F-4D97-AF65-F5344CB8AC3E}">
        <p14:creationId xmlns:p14="http://schemas.microsoft.com/office/powerpoint/2010/main" val="404044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5A6A-3410-FC39-7810-FDB2B84F162E}"/>
              </a:ext>
            </a:extLst>
          </p:cNvPr>
          <p:cNvSpPr>
            <a:spLocks noGrp="1"/>
          </p:cNvSpPr>
          <p:nvPr>
            <p:ph type="title"/>
          </p:nvPr>
        </p:nvSpPr>
        <p:spPr>
          <a:xfrm>
            <a:off x="1383528" y="549345"/>
            <a:ext cx="6172200" cy="637230"/>
          </a:xfrm>
        </p:spPr>
        <p:txBody>
          <a:bodyPr/>
          <a:lstStyle/>
          <a:p>
            <a:r>
              <a:rPr lang="en-US" dirty="0"/>
              <a:t>Statistical approach(I)</a:t>
            </a:r>
          </a:p>
        </p:txBody>
      </p:sp>
      <p:sp>
        <p:nvSpPr>
          <p:cNvPr id="3" name="Text Placeholder 2">
            <a:extLst>
              <a:ext uri="{FF2B5EF4-FFF2-40B4-BE49-F238E27FC236}">
                <a16:creationId xmlns:a16="http://schemas.microsoft.com/office/drawing/2014/main" id="{160D7315-6133-2E7D-5FAD-8A02C9695419}"/>
              </a:ext>
            </a:extLst>
          </p:cNvPr>
          <p:cNvSpPr>
            <a:spLocks noGrp="1"/>
          </p:cNvSpPr>
          <p:nvPr>
            <p:ph type="body" idx="1"/>
          </p:nvPr>
        </p:nvSpPr>
        <p:spPr>
          <a:xfrm>
            <a:off x="1434713" y="1186575"/>
            <a:ext cx="6274573" cy="3671674"/>
          </a:xfrm>
        </p:spPr>
        <p:txBody>
          <a:bodyPr/>
          <a:lstStyle/>
          <a:p>
            <a:r>
              <a:rPr lang="en-US" dirty="0">
                <a:effectLst/>
                <a:latin typeface="Calibri" panose="020F0502020204030204" pitchFamily="34" charset="0"/>
                <a:ea typeface="Calibri" panose="020F0502020204030204" pitchFamily="34" charset="0"/>
              </a:rPr>
              <a:t>Data import and cleaning</a:t>
            </a:r>
          </a:p>
          <a:p>
            <a:pPr lvl="1"/>
            <a:r>
              <a:rPr lang="en-US" sz="1500" dirty="0">
                <a:latin typeface="Calibri" panose="020F0502020204030204" pitchFamily="34" charset="0"/>
                <a:ea typeface="Calibri" panose="020F0502020204030204" pitchFamily="34" charset="0"/>
              </a:rPr>
              <a:t>Removing replicates and missing values</a:t>
            </a:r>
          </a:p>
          <a:p>
            <a:pPr lvl="1"/>
            <a:r>
              <a:rPr lang="en-US" sz="1500" dirty="0">
                <a:latin typeface="Calibri" panose="020F0502020204030204" pitchFamily="34" charset="0"/>
                <a:ea typeface="Calibri" panose="020F0502020204030204" pitchFamily="34" charset="0"/>
              </a:rPr>
              <a:t>Create new variables (</a:t>
            </a:r>
            <a:r>
              <a:rPr lang="en-US" sz="1500" dirty="0" err="1">
                <a:latin typeface="Calibri" panose="020F0502020204030204" pitchFamily="34" charset="0"/>
                <a:ea typeface="Calibri" panose="020F0502020204030204" pitchFamily="34" charset="0"/>
              </a:rPr>
              <a:t>any_adaptation</a:t>
            </a:r>
            <a:r>
              <a:rPr lang="en-US" sz="1500" dirty="0">
                <a:latin typeface="Calibri" panose="020F0502020204030204" pitchFamily="34" charset="0"/>
                <a:ea typeface="Calibri" panose="020F0502020204030204" pitchFamily="34" charset="0"/>
              </a:rPr>
              <a:t>, drainage area, region)</a:t>
            </a:r>
          </a:p>
          <a:p>
            <a:r>
              <a:rPr lang="en-US" dirty="0">
                <a:latin typeface="Calibri" panose="020F0502020204030204" pitchFamily="34" charset="0"/>
              </a:rPr>
              <a:t>Exploratory Data Analysis (EDA) </a:t>
            </a:r>
          </a:p>
          <a:p>
            <a:pPr lvl="1"/>
            <a:r>
              <a:rPr lang="en-US" sz="1500" dirty="0"/>
              <a:t>Graphs </a:t>
            </a:r>
          </a:p>
          <a:p>
            <a:pPr lvl="2"/>
            <a:r>
              <a:rPr lang="en-US" dirty="0"/>
              <a:t>Box plot – visualize the difference in numeric variables (drainage area, rainfall, wealth) of categorical variables (adaptation measures, regions) </a:t>
            </a:r>
          </a:p>
          <a:p>
            <a:pPr lvl="2"/>
            <a:r>
              <a:rPr lang="en-US" altLang="zh-CN" dirty="0"/>
              <a:t>Others</a:t>
            </a:r>
            <a:endParaRPr lang="en-US" dirty="0"/>
          </a:p>
          <a:p>
            <a:pPr lvl="1"/>
            <a:r>
              <a:rPr lang="en-US" sz="1500" dirty="0"/>
              <a:t>Tables</a:t>
            </a:r>
          </a:p>
          <a:p>
            <a:pPr lvl="2"/>
            <a:endParaRPr lang="en-US" dirty="0"/>
          </a:p>
        </p:txBody>
      </p:sp>
      <p:pic>
        <p:nvPicPr>
          <p:cNvPr id="13" name="Audio 12">
            <a:hlinkClick r:id="" action="ppaction://media"/>
            <a:extLst>
              <a:ext uri="{FF2B5EF4-FFF2-40B4-BE49-F238E27FC236}">
                <a16:creationId xmlns:a16="http://schemas.microsoft.com/office/drawing/2014/main" id="{9D29300D-65AC-49D9-46A9-9D49C8D949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34482231"/>
      </p:ext>
    </p:extLst>
  </p:cSld>
  <p:clrMapOvr>
    <a:masterClrMapping/>
  </p:clrMapOvr>
  <mc:AlternateContent xmlns:mc="http://schemas.openxmlformats.org/markup-compatibility/2006">
    <mc:Choice xmlns:p14="http://schemas.microsoft.com/office/powerpoint/2010/main" Requires="p14">
      <p:transition spd="slow" p14:dur="2000" advTm="45540"/>
    </mc:Choice>
    <mc:Fallback>
      <p:transition spd="slow" advTm="4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5A6A-3410-FC39-7810-FDB2B84F162E}"/>
              </a:ext>
            </a:extLst>
          </p:cNvPr>
          <p:cNvSpPr>
            <a:spLocks noGrp="1"/>
          </p:cNvSpPr>
          <p:nvPr>
            <p:ph type="title"/>
          </p:nvPr>
        </p:nvSpPr>
        <p:spPr>
          <a:xfrm>
            <a:off x="1390484" y="539549"/>
            <a:ext cx="6172200" cy="637230"/>
          </a:xfrm>
        </p:spPr>
        <p:txBody>
          <a:bodyPr/>
          <a:lstStyle/>
          <a:p>
            <a:r>
              <a:rPr lang="en-US" dirty="0"/>
              <a:t>Statistical approach (II)</a:t>
            </a:r>
          </a:p>
        </p:txBody>
      </p:sp>
      <p:sp>
        <p:nvSpPr>
          <p:cNvPr id="3" name="Text Placeholder 2">
            <a:extLst>
              <a:ext uri="{FF2B5EF4-FFF2-40B4-BE49-F238E27FC236}">
                <a16:creationId xmlns:a16="http://schemas.microsoft.com/office/drawing/2014/main" id="{160D7315-6133-2E7D-5FAD-8A02C9695419}"/>
              </a:ext>
            </a:extLst>
          </p:cNvPr>
          <p:cNvSpPr>
            <a:spLocks noGrp="1"/>
          </p:cNvSpPr>
          <p:nvPr>
            <p:ph type="body" idx="1"/>
          </p:nvPr>
        </p:nvSpPr>
        <p:spPr>
          <a:xfrm>
            <a:off x="1898873" y="1296063"/>
            <a:ext cx="5885456" cy="3434963"/>
          </a:xfrm>
        </p:spPr>
        <p:txBody>
          <a:bodyPr/>
          <a:lstStyle/>
          <a:p>
            <a:r>
              <a:rPr lang="en-US" dirty="0">
                <a:effectLst/>
                <a:latin typeface="Calibri" panose="020F0502020204030204" pitchFamily="34" charset="0"/>
                <a:ea typeface="Calibri" panose="020F0502020204030204" pitchFamily="34" charset="0"/>
              </a:rPr>
              <a:t>Two sample t-test</a:t>
            </a:r>
          </a:p>
          <a:p>
            <a:pPr lvl="1"/>
            <a:r>
              <a:rPr lang="en-US" sz="1500" dirty="0">
                <a:latin typeface="Calibri" panose="020F0502020204030204" pitchFamily="34" charset="0"/>
              </a:rPr>
              <a:t>Binary - adaptation measures</a:t>
            </a:r>
          </a:p>
          <a:p>
            <a:pPr lvl="1"/>
            <a:r>
              <a:rPr lang="en-US" sz="1500" dirty="0">
                <a:latin typeface="Calibri" panose="020F0502020204030204" pitchFamily="34" charset="0"/>
              </a:rPr>
              <a:t>Numeric: drainage area, rainfall,  </a:t>
            </a:r>
            <a:r>
              <a:rPr lang="en-US" sz="1500" dirty="0" err="1">
                <a:latin typeface="Calibri" panose="020F0502020204030204" pitchFamily="34" charset="0"/>
              </a:rPr>
              <a:t>vechval</a:t>
            </a:r>
            <a:endParaRPr lang="en-US" sz="1500" dirty="0">
              <a:latin typeface="Calibri" panose="020F0502020204030204" pitchFamily="34" charset="0"/>
            </a:endParaRPr>
          </a:p>
          <a:p>
            <a:r>
              <a:rPr lang="en-US" dirty="0">
                <a:latin typeface="Calibri" panose="020F0502020204030204" pitchFamily="34" charset="0"/>
              </a:rPr>
              <a:t>ANOVA analysis</a:t>
            </a:r>
          </a:p>
          <a:p>
            <a:pPr lvl="1"/>
            <a:r>
              <a:rPr lang="en-US" sz="1500" dirty="0">
                <a:latin typeface="Calibri" panose="020F0502020204030204" pitchFamily="34" charset="0"/>
              </a:rPr>
              <a:t>Three regions as the factor</a:t>
            </a:r>
          </a:p>
          <a:p>
            <a:pPr lvl="1"/>
            <a:r>
              <a:rPr lang="en-US" sz="1500" dirty="0">
                <a:latin typeface="Calibri" panose="020F0502020204030204" pitchFamily="34" charset="0"/>
              </a:rPr>
              <a:t>Numeric: drainage area, rainfall,  </a:t>
            </a:r>
            <a:r>
              <a:rPr lang="en-US" sz="1500" dirty="0" err="1">
                <a:latin typeface="Calibri" panose="020F0502020204030204" pitchFamily="34" charset="0"/>
              </a:rPr>
              <a:t>vechval</a:t>
            </a:r>
            <a:endParaRPr lang="en-US" altLang="zh-CN" sz="1500" dirty="0">
              <a:latin typeface="Calibri" panose="020F0502020204030204" pitchFamily="34" charset="0"/>
            </a:endParaRPr>
          </a:p>
          <a:p>
            <a:r>
              <a:rPr lang="en-US" dirty="0">
                <a:latin typeface="Calibri" panose="020F0502020204030204" pitchFamily="34" charset="0"/>
              </a:rPr>
              <a:t>Logistic Regression</a:t>
            </a:r>
          </a:p>
          <a:p>
            <a:pPr lvl="1"/>
            <a:r>
              <a:rPr lang="en-US" sz="1500" dirty="0">
                <a:latin typeface="Calibri" panose="020F0502020204030204" pitchFamily="34" charset="0"/>
              </a:rPr>
              <a:t>Binary response - adaptation measures</a:t>
            </a:r>
          </a:p>
          <a:p>
            <a:pPr lvl="1"/>
            <a:r>
              <a:rPr lang="en-US" sz="1500" dirty="0">
                <a:latin typeface="Calibri" panose="020F0502020204030204" pitchFamily="34" charset="0"/>
              </a:rPr>
              <a:t>Predictors - </a:t>
            </a:r>
            <a:r>
              <a:rPr lang="en-US" altLang="zh-CN" sz="1500" dirty="0">
                <a:latin typeface="Calibri" panose="020F0502020204030204" pitchFamily="34" charset="0"/>
              </a:rPr>
              <a:t>drainage area ,rainfall, </a:t>
            </a:r>
            <a:r>
              <a:rPr lang="en-US" altLang="zh-CN" sz="1500" dirty="0" err="1">
                <a:latin typeface="Calibri" panose="020F0502020204030204" pitchFamily="34" charset="0"/>
              </a:rPr>
              <a:t>vechval</a:t>
            </a:r>
            <a:endParaRPr lang="en-US" altLang="zh-CN" sz="1500" dirty="0">
              <a:latin typeface="Calibri" panose="020F0502020204030204" pitchFamily="34" charset="0"/>
            </a:endParaRPr>
          </a:p>
          <a:p>
            <a:pPr lvl="1"/>
            <a:r>
              <a:rPr lang="en-US" altLang="zh-CN" sz="1500" dirty="0">
                <a:latin typeface="Calibri" panose="020F0502020204030204" pitchFamily="34" charset="0"/>
              </a:rPr>
              <a:t>Prediction</a:t>
            </a:r>
          </a:p>
        </p:txBody>
      </p:sp>
      <p:pic>
        <p:nvPicPr>
          <p:cNvPr id="12" name="Audio 11">
            <a:hlinkClick r:id="" action="ppaction://media"/>
            <a:extLst>
              <a:ext uri="{FF2B5EF4-FFF2-40B4-BE49-F238E27FC236}">
                <a16:creationId xmlns:a16="http://schemas.microsoft.com/office/drawing/2014/main" id="{F3828E32-24E6-BB6D-1490-86CEC6B9AD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24132780"/>
      </p:ext>
    </p:extLst>
  </p:cSld>
  <p:clrMapOvr>
    <a:masterClrMapping/>
  </p:clrMapOvr>
  <mc:AlternateContent xmlns:mc="http://schemas.openxmlformats.org/markup-compatibility/2006">
    <mc:Choice xmlns:p14="http://schemas.microsoft.com/office/powerpoint/2010/main" Requires="p14">
      <p:transition spd="slow" p14:dur="2000" advTm="56620"/>
    </mc:Choice>
    <mc:Fallback>
      <p:transition spd="slow" advTm="5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909B-6608-BBDE-29AB-2340B6356470}"/>
              </a:ext>
            </a:extLst>
          </p:cNvPr>
          <p:cNvSpPr>
            <a:spLocks noGrp="1"/>
          </p:cNvSpPr>
          <p:nvPr>
            <p:ph type="title"/>
          </p:nvPr>
        </p:nvSpPr>
        <p:spPr>
          <a:xfrm>
            <a:off x="1501061" y="409800"/>
            <a:ext cx="6172200" cy="510506"/>
          </a:xfrm>
        </p:spPr>
        <p:txBody>
          <a:bodyPr/>
          <a:lstStyle/>
          <a:p>
            <a:r>
              <a:rPr lang="en-US" dirty="0"/>
              <a:t>Result</a:t>
            </a:r>
          </a:p>
        </p:txBody>
      </p:sp>
      <p:pic>
        <p:nvPicPr>
          <p:cNvPr id="5" name="Picture">
            <a:extLst>
              <a:ext uri="{FF2B5EF4-FFF2-40B4-BE49-F238E27FC236}">
                <a16:creationId xmlns:a16="http://schemas.microsoft.com/office/drawing/2014/main" id="{D2F7F9B1-EB76-8DC2-497A-84BCDA21BC81}"/>
              </a:ext>
            </a:extLst>
          </p:cNvPr>
          <p:cNvPicPr/>
          <p:nvPr/>
        </p:nvPicPr>
        <p:blipFill>
          <a:blip r:embed="rId5"/>
          <a:stretch>
            <a:fillRect/>
          </a:stretch>
        </p:blipFill>
        <p:spPr bwMode="auto">
          <a:xfrm>
            <a:off x="1501061" y="3685878"/>
            <a:ext cx="2065374" cy="1394122"/>
          </a:xfrm>
          <a:prstGeom prst="rect">
            <a:avLst/>
          </a:prstGeom>
          <a:noFill/>
          <a:ln w="9525">
            <a:noFill/>
            <a:headEnd/>
            <a:tailEnd/>
          </a:ln>
        </p:spPr>
      </p:pic>
      <p:pic>
        <p:nvPicPr>
          <p:cNvPr id="6" name="Picture">
            <a:extLst>
              <a:ext uri="{FF2B5EF4-FFF2-40B4-BE49-F238E27FC236}">
                <a16:creationId xmlns:a16="http://schemas.microsoft.com/office/drawing/2014/main" id="{A78FAFA1-1D21-2BD2-0226-72837E2C3638}"/>
              </a:ext>
            </a:extLst>
          </p:cNvPr>
          <p:cNvPicPr/>
          <p:nvPr/>
        </p:nvPicPr>
        <p:blipFill>
          <a:blip r:embed="rId6"/>
          <a:stretch>
            <a:fillRect/>
          </a:stretch>
        </p:blipFill>
        <p:spPr bwMode="auto">
          <a:xfrm>
            <a:off x="3566435" y="3645786"/>
            <a:ext cx="2188760" cy="1434214"/>
          </a:xfrm>
          <a:prstGeom prst="rect">
            <a:avLst/>
          </a:prstGeom>
          <a:noFill/>
          <a:ln w="9525">
            <a:noFill/>
            <a:headEnd/>
            <a:tailEnd/>
          </a:ln>
        </p:spPr>
      </p:pic>
      <p:pic>
        <p:nvPicPr>
          <p:cNvPr id="7" name="Picture">
            <a:extLst>
              <a:ext uri="{FF2B5EF4-FFF2-40B4-BE49-F238E27FC236}">
                <a16:creationId xmlns:a16="http://schemas.microsoft.com/office/drawing/2014/main" id="{440F2C0A-4C20-EAC6-5ED8-0AA82C02BD31}"/>
              </a:ext>
            </a:extLst>
          </p:cNvPr>
          <p:cNvPicPr/>
          <p:nvPr/>
        </p:nvPicPr>
        <p:blipFill>
          <a:blip r:embed="rId7"/>
          <a:stretch>
            <a:fillRect/>
          </a:stretch>
        </p:blipFill>
        <p:spPr bwMode="auto">
          <a:xfrm>
            <a:off x="5702834" y="3645786"/>
            <a:ext cx="2188760" cy="1434214"/>
          </a:xfrm>
          <a:prstGeom prst="rect">
            <a:avLst/>
          </a:prstGeom>
          <a:noFill/>
          <a:ln w="9525">
            <a:noFill/>
            <a:headEnd/>
            <a:tailEnd/>
          </a:ln>
        </p:spPr>
      </p:pic>
      <p:sp>
        <p:nvSpPr>
          <p:cNvPr id="12" name="TextBox 11">
            <a:extLst>
              <a:ext uri="{FF2B5EF4-FFF2-40B4-BE49-F238E27FC236}">
                <a16:creationId xmlns:a16="http://schemas.microsoft.com/office/drawing/2014/main" id="{58BC7798-29D1-3BFC-C96E-BC13318369DA}"/>
              </a:ext>
            </a:extLst>
          </p:cNvPr>
          <p:cNvSpPr txBox="1"/>
          <p:nvPr/>
        </p:nvSpPr>
        <p:spPr>
          <a:xfrm>
            <a:off x="152402" y="3047852"/>
            <a:ext cx="7948266" cy="646331"/>
          </a:xfrm>
          <a:prstGeom prst="rect">
            <a:avLst/>
          </a:prstGeom>
          <a:noFill/>
        </p:spPr>
        <p:txBody>
          <a:bodyPr wrap="none" rtlCol="0">
            <a:spAutoFit/>
          </a:bodyPr>
          <a:lstStyle>
            <a:defPPr marR="0" lvl="0" algn="l" rtl="0">
              <a:lnSpc>
                <a:spcPct val="100000"/>
              </a:lnSpc>
              <a:spcBef>
                <a:spcPts val="0"/>
              </a:spcBef>
              <a:spcAft>
                <a:spcPts val="0"/>
              </a:spcAft>
            </a:defPPr>
            <a:lvl1pPr marL="285750" indent="-285750">
              <a:buFont typeface="Arial" panose="020B0604020202020204" pitchFamily="34" charset="0"/>
              <a:buChar char="•"/>
              <a:defRPr b="1"/>
            </a:lvl1pPr>
          </a:lstStyle>
          <a:p>
            <a:r>
              <a:rPr lang="en-US" dirty="0"/>
              <a:t>EDA and ANOVA analysis show different log drainage area , rainfall and wealth</a:t>
            </a:r>
          </a:p>
          <a:p>
            <a:pPr marL="0" indent="0">
              <a:buNone/>
            </a:pPr>
            <a:r>
              <a:rPr lang="en-US" dirty="0"/>
              <a:t>on  regions</a:t>
            </a:r>
          </a:p>
        </p:txBody>
      </p:sp>
      <p:sp>
        <p:nvSpPr>
          <p:cNvPr id="4" name="TextBox 3">
            <a:extLst>
              <a:ext uri="{FF2B5EF4-FFF2-40B4-BE49-F238E27FC236}">
                <a16:creationId xmlns:a16="http://schemas.microsoft.com/office/drawing/2014/main" id="{16B7B1C0-5C4A-0FB7-9335-AA33F7994205}"/>
              </a:ext>
            </a:extLst>
          </p:cNvPr>
          <p:cNvSpPr txBox="1"/>
          <p:nvPr/>
        </p:nvSpPr>
        <p:spPr>
          <a:xfrm>
            <a:off x="1969997" y="3390784"/>
            <a:ext cx="1350607"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 0.00342</a:t>
            </a:r>
          </a:p>
        </p:txBody>
      </p:sp>
      <p:sp>
        <p:nvSpPr>
          <p:cNvPr id="9" name="TextBox 8">
            <a:extLst>
              <a:ext uri="{FF2B5EF4-FFF2-40B4-BE49-F238E27FC236}">
                <a16:creationId xmlns:a16="http://schemas.microsoft.com/office/drawing/2014/main" id="{6C220CE8-803C-BA98-8DAC-7E1381AD5F50}"/>
              </a:ext>
            </a:extLst>
          </p:cNvPr>
          <p:cNvSpPr txBox="1"/>
          <p:nvPr/>
        </p:nvSpPr>
        <p:spPr>
          <a:xfrm>
            <a:off x="4027732" y="3405304"/>
            <a:ext cx="1312184"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&lt;2e-16</a:t>
            </a:r>
          </a:p>
        </p:txBody>
      </p:sp>
      <p:sp>
        <p:nvSpPr>
          <p:cNvPr id="13" name="TextBox 12">
            <a:extLst>
              <a:ext uri="{FF2B5EF4-FFF2-40B4-BE49-F238E27FC236}">
                <a16:creationId xmlns:a16="http://schemas.microsoft.com/office/drawing/2014/main" id="{8ECE5451-C2EC-AA4D-C306-27884321F207}"/>
              </a:ext>
            </a:extLst>
          </p:cNvPr>
          <p:cNvSpPr txBox="1"/>
          <p:nvPr/>
        </p:nvSpPr>
        <p:spPr>
          <a:xfrm>
            <a:off x="6147963" y="3430056"/>
            <a:ext cx="1396985" cy="230832"/>
          </a:xfrm>
          <a:prstGeom prst="rect">
            <a:avLst/>
          </a:prstGeom>
          <a:noFill/>
        </p:spPr>
        <p:txBody>
          <a:bodyPr wrap="square">
            <a:spAutoFit/>
          </a:bodyPr>
          <a:lstStyle>
            <a:defPPr>
              <a:defRPr lang="en-US"/>
            </a:defPPr>
            <a:lvl1pPr>
              <a:defRPr sz="900">
                <a:solidFill>
                  <a:srgbClr val="000000"/>
                </a:solidFill>
                <a:latin typeface="Consolas" panose="020B0609020204030204" pitchFamily="49" charset="0"/>
                <a:ea typeface="Cambria" panose="02040503050406030204" pitchFamily="18" charset="0"/>
                <a:cs typeface="Times New Roman" panose="02020603050405020304" pitchFamily="18" charset="0"/>
              </a:defRPr>
            </a:lvl1pPr>
          </a:lstStyle>
          <a:p>
            <a:r>
              <a:rPr lang="en-US" dirty="0"/>
              <a:t>p-value =6.41e-07</a:t>
            </a:r>
          </a:p>
        </p:txBody>
      </p:sp>
      <p:pic>
        <p:nvPicPr>
          <p:cNvPr id="14" name="Picture">
            <a:extLst>
              <a:ext uri="{FF2B5EF4-FFF2-40B4-BE49-F238E27FC236}">
                <a16:creationId xmlns:a16="http://schemas.microsoft.com/office/drawing/2014/main" id="{F7933F99-5F8C-8DCF-212F-C6AAA0A4EBC4}"/>
              </a:ext>
            </a:extLst>
          </p:cNvPr>
          <p:cNvPicPr/>
          <p:nvPr/>
        </p:nvPicPr>
        <p:blipFill>
          <a:blip r:embed="rId8"/>
          <a:stretch>
            <a:fillRect/>
          </a:stretch>
        </p:blipFill>
        <p:spPr bwMode="auto">
          <a:xfrm>
            <a:off x="2478778" y="1519926"/>
            <a:ext cx="1810653" cy="1531251"/>
          </a:xfrm>
          <a:prstGeom prst="rect">
            <a:avLst/>
          </a:prstGeom>
          <a:noFill/>
          <a:ln w="9525">
            <a:noFill/>
            <a:headEnd/>
            <a:tailEnd/>
          </a:ln>
        </p:spPr>
      </p:pic>
      <p:pic>
        <p:nvPicPr>
          <p:cNvPr id="15" name="Picture">
            <a:extLst>
              <a:ext uri="{FF2B5EF4-FFF2-40B4-BE49-F238E27FC236}">
                <a16:creationId xmlns:a16="http://schemas.microsoft.com/office/drawing/2014/main" id="{C690009F-FD9D-2D1E-DC2A-1D62144B6A36}"/>
              </a:ext>
            </a:extLst>
          </p:cNvPr>
          <p:cNvPicPr/>
          <p:nvPr/>
        </p:nvPicPr>
        <p:blipFill>
          <a:blip r:embed="rId9"/>
          <a:stretch>
            <a:fillRect/>
          </a:stretch>
        </p:blipFill>
        <p:spPr bwMode="auto">
          <a:xfrm>
            <a:off x="4556563" y="1490884"/>
            <a:ext cx="1900865" cy="1511964"/>
          </a:xfrm>
          <a:prstGeom prst="rect">
            <a:avLst/>
          </a:prstGeom>
          <a:noFill/>
          <a:ln w="9525">
            <a:noFill/>
            <a:headEnd/>
            <a:tailEnd/>
          </a:ln>
        </p:spPr>
      </p:pic>
      <p:sp>
        <p:nvSpPr>
          <p:cNvPr id="17" name="TextBox 16">
            <a:extLst>
              <a:ext uri="{FF2B5EF4-FFF2-40B4-BE49-F238E27FC236}">
                <a16:creationId xmlns:a16="http://schemas.microsoft.com/office/drawing/2014/main" id="{4BBBE169-4FA6-EBF9-50B0-FFEC76D1ED2F}"/>
              </a:ext>
            </a:extLst>
          </p:cNvPr>
          <p:cNvSpPr txBox="1"/>
          <p:nvPr/>
        </p:nvSpPr>
        <p:spPr>
          <a:xfrm>
            <a:off x="2747821" y="1246279"/>
            <a:ext cx="1671586" cy="230832"/>
          </a:xfrm>
          <a:prstGeom prst="rect">
            <a:avLst/>
          </a:prstGeom>
          <a:noFill/>
        </p:spPr>
        <p:txBody>
          <a:bodyPr wrap="square">
            <a:spAutoFit/>
          </a:bodyPr>
          <a:lstStyle/>
          <a:p>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p-value = 2.756e-10</a:t>
            </a:r>
            <a:endParaRPr lang="en-US" sz="900" dirty="0"/>
          </a:p>
        </p:txBody>
      </p:sp>
      <p:sp>
        <p:nvSpPr>
          <p:cNvPr id="19" name="TextBox 18">
            <a:extLst>
              <a:ext uri="{FF2B5EF4-FFF2-40B4-BE49-F238E27FC236}">
                <a16:creationId xmlns:a16="http://schemas.microsoft.com/office/drawing/2014/main" id="{818C34C6-2452-F8A8-F96A-C14C6037A88D}"/>
              </a:ext>
            </a:extLst>
          </p:cNvPr>
          <p:cNvSpPr txBox="1"/>
          <p:nvPr/>
        </p:nvSpPr>
        <p:spPr>
          <a:xfrm>
            <a:off x="4712726" y="1223196"/>
            <a:ext cx="1588537" cy="230832"/>
          </a:xfrm>
          <a:prstGeom prst="rect">
            <a:avLst/>
          </a:prstGeom>
          <a:noFill/>
        </p:spPr>
        <p:txBody>
          <a:bodyPr wrap="square">
            <a:spAutoFit/>
          </a:bodyPr>
          <a:lstStyle/>
          <a:p>
            <a:r>
              <a:rPr lang="en-US" sz="900" dirty="0">
                <a:solidFill>
                  <a:srgbClr val="000000"/>
                </a:solidFill>
                <a:latin typeface="Consolas" panose="020B0609020204030204" pitchFamily="49" charset="0"/>
                <a:ea typeface="Cambria" panose="02040503050406030204" pitchFamily="18" charset="0"/>
                <a:cs typeface="Times New Roman" panose="02020603050405020304" pitchFamily="18" charset="0"/>
              </a:rPr>
              <a:t> p-value = 0.04973</a:t>
            </a:r>
            <a:endParaRPr lang="en-US" sz="900" dirty="0"/>
          </a:p>
        </p:txBody>
      </p:sp>
      <p:sp>
        <p:nvSpPr>
          <p:cNvPr id="20" name="TextBox 19">
            <a:extLst>
              <a:ext uri="{FF2B5EF4-FFF2-40B4-BE49-F238E27FC236}">
                <a16:creationId xmlns:a16="http://schemas.microsoft.com/office/drawing/2014/main" id="{2C97C9B5-E063-D83F-9442-7A09F138C29D}"/>
              </a:ext>
            </a:extLst>
          </p:cNvPr>
          <p:cNvSpPr txBox="1"/>
          <p:nvPr/>
        </p:nvSpPr>
        <p:spPr>
          <a:xfrm>
            <a:off x="152402" y="917594"/>
            <a:ext cx="8579656" cy="369332"/>
          </a:xfrm>
          <a:prstGeom prst="rect">
            <a:avLst/>
          </a:prstGeom>
          <a:noFill/>
        </p:spPr>
        <p:txBody>
          <a:bodyPr wrap="none" rtlCol="0">
            <a:spAutoFit/>
          </a:bodyPr>
          <a:lstStyle/>
          <a:p>
            <a:pPr marL="214313" indent="-214313">
              <a:buFont typeface="Arial" panose="020B0604020202020204" pitchFamily="34" charset="0"/>
              <a:buChar char="•"/>
            </a:pPr>
            <a:r>
              <a:rPr lang="en-US" b="1" dirty="0"/>
              <a:t>EDA and T-test show adaptation measures have different log drainage area, rainfall </a:t>
            </a:r>
          </a:p>
        </p:txBody>
      </p:sp>
      <p:pic>
        <p:nvPicPr>
          <p:cNvPr id="11" name="Audio 10">
            <a:hlinkClick r:id="" action="ppaction://media"/>
            <a:extLst>
              <a:ext uri="{FF2B5EF4-FFF2-40B4-BE49-F238E27FC236}">
                <a16:creationId xmlns:a16="http://schemas.microsoft.com/office/drawing/2014/main" id="{CEA46B9C-8298-375B-A181-6A9332CAAD2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07314429"/>
      </p:ext>
    </p:extLst>
  </p:cSld>
  <p:clrMapOvr>
    <a:masterClrMapping/>
  </p:clrMapOvr>
  <mc:AlternateContent xmlns:mc="http://schemas.openxmlformats.org/markup-compatibility/2006">
    <mc:Choice xmlns:p14="http://schemas.microsoft.com/office/powerpoint/2010/main" Requires="p14">
      <p:transition spd="slow" p14:dur="2000" advTm="52173"/>
    </mc:Choice>
    <mc:Fallback>
      <p:transition spd="slow" advTm="52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3CEF-976F-9661-A57E-136B9F08B754}"/>
              </a:ext>
            </a:extLst>
          </p:cNvPr>
          <p:cNvSpPr>
            <a:spLocks noGrp="1"/>
          </p:cNvSpPr>
          <p:nvPr>
            <p:ph type="title"/>
          </p:nvPr>
        </p:nvSpPr>
        <p:spPr>
          <a:xfrm>
            <a:off x="457200" y="400050"/>
            <a:ext cx="8229600" cy="876300"/>
          </a:xfrm>
        </p:spPr>
        <p:txBody>
          <a:bodyPr/>
          <a:lstStyle/>
          <a:p>
            <a:r>
              <a:rPr lang="en-US" dirty="0"/>
              <a:t>Results: Simple Logistic Regression</a:t>
            </a:r>
          </a:p>
        </p:txBody>
      </p:sp>
      <p:sp>
        <p:nvSpPr>
          <p:cNvPr id="3" name="Content Placeholder 2">
            <a:extLst>
              <a:ext uri="{FF2B5EF4-FFF2-40B4-BE49-F238E27FC236}">
                <a16:creationId xmlns:a16="http://schemas.microsoft.com/office/drawing/2014/main" id="{6576CE49-8944-5242-0899-B8F5596F985B}"/>
              </a:ext>
            </a:extLst>
          </p:cNvPr>
          <p:cNvSpPr>
            <a:spLocks noGrp="1"/>
          </p:cNvSpPr>
          <p:nvPr>
            <p:ph idx="1"/>
          </p:nvPr>
        </p:nvSpPr>
        <p:spPr>
          <a:xfrm>
            <a:off x="457200" y="1076325"/>
            <a:ext cx="8229600" cy="3952876"/>
          </a:xfrm>
        </p:spPr>
        <p:txBody>
          <a:bodyPr/>
          <a:lstStyle/>
          <a:p>
            <a:r>
              <a:rPr lang="en-US" sz="2000" dirty="0"/>
              <a:t>Modeled </a:t>
            </a:r>
            <a:r>
              <a:rPr lang="en-US" sz="2000" b="1" i="1" dirty="0"/>
              <a:t>any adaptation</a:t>
            </a:r>
            <a:r>
              <a:rPr lang="en-US" sz="2000" b="1" dirty="0"/>
              <a:t> </a:t>
            </a:r>
            <a:r>
              <a:rPr lang="en-US" sz="2000" dirty="0"/>
              <a:t>with </a:t>
            </a:r>
            <a:r>
              <a:rPr lang="en-US" sz="2000" b="1" i="1" dirty="0"/>
              <a:t>log(drainage area)</a:t>
            </a:r>
            <a:r>
              <a:rPr lang="en-US" sz="2000" b="1" dirty="0"/>
              <a:t> </a:t>
            </a:r>
            <a:r>
              <a:rPr lang="en-US" sz="2000" dirty="0"/>
              <a:t>as the only predictor</a:t>
            </a:r>
          </a:p>
          <a:p>
            <a:r>
              <a:rPr lang="en-US" sz="2000" dirty="0"/>
              <a:t>Why use the log transformation of drainage area?</a:t>
            </a:r>
          </a:p>
          <a:p>
            <a:endParaRPr lang="en-US" sz="2000" dirty="0"/>
          </a:p>
          <a:p>
            <a:endParaRPr lang="en-US" sz="2000" dirty="0"/>
          </a:p>
          <a:p>
            <a:endParaRPr lang="en-US" sz="2000" dirty="0"/>
          </a:p>
          <a:p>
            <a:pPr marL="0" indent="0">
              <a:buNone/>
            </a:pPr>
            <a:endParaRPr lang="en-US" sz="2000" dirty="0"/>
          </a:p>
          <a:p>
            <a:pPr marL="0" indent="0">
              <a:buNone/>
            </a:pPr>
            <a:endParaRPr lang="en-US" sz="2000" dirty="0"/>
          </a:p>
          <a:p>
            <a:r>
              <a:rPr lang="en-US" sz="2000" dirty="0"/>
              <a:t>Model Summary:</a:t>
            </a:r>
          </a:p>
          <a:p>
            <a:pPr marL="0" indent="0">
              <a:buNone/>
            </a:pPr>
            <a:endParaRPr lang="en-US" dirty="0"/>
          </a:p>
        </p:txBody>
      </p:sp>
      <p:pic>
        <p:nvPicPr>
          <p:cNvPr id="4" name="Google Shape;62;p14">
            <a:extLst>
              <a:ext uri="{FF2B5EF4-FFF2-40B4-BE49-F238E27FC236}">
                <a16:creationId xmlns:a16="http://schemas.microsoft.com/office/drawing/2014/main" id="{E7B46814-C07D-9B9B-E5E8-B9909BF21C5F}"/>
              </a:ext>
            </a:extLst>
          </p:cNvPr>
          <p:cNvPicPr preferRelativeResize="0"/>
          <p:nvPr/>
        </p:nvPicPr>
        <p:blipFill>
          <a:blip r:embed="rId5">
            <a:alphaModFix/>
          </a:blip>
          <a:stretch>
            <a:fillRect/>
          </a:stretch>
        </p:blipFill>
        <p:spPr>
          <a:xfrm>
            <a:off x="1014441" y="2200276"/>
            <a:ext cx="3000319" cy="1800223"/>
          </a:xfrm>
          <a:prstGeom prst="rect">
            <a:avLst/>
          </a:prstGeom>
          <a:noFill/>
          <a:ln>
            <a:noFill/>
          </a:ln>
        </p:spPr>
      </p:pic>
      <p:pic>
        <p:nvPicPr>
          <p:cNvPr id="5" name="Google Shape;69;p15">
            <a:extLst>
              <a:ext uri="{FF2B5EF4-FFF2-40B4-BE49-F238E27FC236}">
                <a16:creationId xmlns:a16="http://schemas.microsoft.com/office/drawing/2014/main" id="{90F324AF-9C5D-3692-484D-42139F82F794}"/>
              </a:ext>
            </a:extLst>
          </p:cNvPr>
          <p:cNvPicPr preferRelativeResize="0"/>
          <p:nvPr/>
        </p:nvPicPr>
        <p:blipFill>
          <a:blip r:embed="rId6">
            <a:alphaModFix/>
          </a:blip>
          <a:stretch>
            <a:fillRect/>
          </a:stretch>
        </p:blipFill>
        <p:spPr>
          <a:xfrm>
            <a:off x="4572000" y="2200276"/>
            <a:ext cx="3000319" cy="1800223"/>
          </a:xfrm>
          <a:prstGeom prst="rect">
            <a:avLst/>
          </a:prstGeom>
          <a:noFill/>
          <a:ln>
            <a:noFill/>
          </a:ln>
        </p:spPr>
      </p:pic>
      <p:graphicFrame>
        <p:nvGraphicFramePr>
          <p:cNvPr id="6" name="Table 6">
            <a:extLst>
              <a:ext uri="{FF2B5EF4-FFF2-40B4-BE49-F238E27FC236}">
                <a16:creationId xmlns:a16="http://schemas.microsoft.com/office/drawing/2014/main" id="{6A1FD602-D1F5-B876-90FE-A6B357394098}"/>
              </a:ext>
            </a:extLst>
          </p:cNvPr>
          <p:cNvGraphicFramePr>
            <a:graphicFrameLocks noGrp="1"/>
          </p:cNvGraphicFramePr>
          <p:nvPr/>
        </p:nvGraphicFramePr>
        <p:xfrm>
          <a:off x="2924175" y="4030980"/>
          <a:ext cx="6083554" cy="998220"/>
        </p:xfrm>
        <a:graphic>
          <a:graphicData uri="http://schemas.openxmlformats.org/drawingml/2006/table">
            <a:tbl>
              <a:tblPr firstRow="1" bandRow="1">
                <a:tableStyleId>{21E4AEA4-8DFA-4A89-87EB-49C32662AFE0}</a:tableStyleId>
              </a:tblPr>
              <a:tblGrid>
                <a:gridCol w="1533525">
                  <a:extLst>
                    <a:ext uri="{9D8B030D-6E8A-4147-A177-3AD203B41FA5}">
                      <a16:colId xmlns:a16="http://schemas.microsoft.com/office/drawing/2014/main" val="288527958"/>
                    </a:ext>
                  </a:extLst>
                </a:gridCol>
                <a:gridCol w="1104900">
                  <a:extLst>
                    <a:ext uri="{9D8B030D-6E8A-4147-A177-3AD203B41FA5}">
                      <a16:colId xmlns:a16="http://schemas.microsoft.com/office/drawing/2014/main" val="123598337"/>
                    </a:ext>
                  </a:extLst>
                </a:gridCol>
                <a:gridCol w="1323975">
                  <a:extLst>
                    <a:ext uri="{9D8B030D-6E8A-4147-A177-3AD203B41FA5}">
                      <a16:colId xmlns:a16="http://schemas.microsoft.com/office/drawing/2014/main" val="3659453004"/>
                    </a:ext>
                  </a:extLst>
                </a:gridCol>
                <a:gridCol w="1038225">
                  <a:extLst>
                    <a:ext uri="{9D8B030D-6E8A-4147-A177-3AD203B41FA5}">
                      <a16:colId xmlns:a16="http://schemas.microsoft.com/office/drawing/2014/main" val="1973088420"/>
                    </a:ext>
                  </a:extLst>
                </a:gridCol>
                <a:gridCol w="1082929">
                  <a:extLst>
                    <a:ext uri="{9D8B030D-6E8A-4147-A177-3AD203B41FA5}">
                      <a16:colId xmlns:a16="http://schemas.microsoft.com/office/drawing/2014/main" val="1124720638"/>
                    </a:ext>
                  </a:extLst>
                </a:gridCol>
              </a:tblGrid>
              <a:tr h="332740">
                <a:tc>
                  <a:txBody>
                    <a:bodyPr/>
                    <a:lstStyle/>
                    <a:p>
                      <a:r>
                        <a:rPr lang="en-US" sz="1400" dirty="0"/>
                        <a:t>Coefficient</a:t>
                      </a:r>
                    </a:p>
                  </a:txBody>
                  <a:tcPr/>
                </a:tc>
                <a:tc>
                  <a:txBody>
                    <a:bodyPr/>
                    <a:lstStyle/>
                    <a:p>
                      <a:r>
                        <a:rPr lang="en-US" sz="1400" dirty="0"/>
                        <a:t>Estimate</a:t>
                      </a:r>
                    </a:p>
                  </a:txBody>
                  <a:tcPr/>
                </a:tc>
                <a:tc>
                  <a:txBody>
                    <a:bodyPr/>
                    <a:lstStyle/>
                    <a:p>
                      <a:r>
                        <a:rPr lang="en-US" sz="1400" dirty="0"/>
                        <a:t>Standard Error</a:t>
                      </a:r>
                    </a:p>
                  </a:txBody>
                  <a:tcPr/>
                </a:tc>
                <a:tc>
                  <a:txBody>
                    <a:bodyPr/>
                    <a:lstStyle/>
                    <a:p>
                      <a:r>
                        <a:rPr lang="en-US" sz="1400" dirty="0"/>
                        <a:t>z Value</a:t>
                      </a:r>
                    </a:p>
                  </a:txBody>
                  <a:tcPr/>
                </a:tc>
                <a:tc>
                  <a:txBody>
                    <a:bodyPr/>
                    <a:lstStyle/>
                    <a:p>
                      <a:r>
                        <a:rPr lang="en-US" sz="1400" dirty="0"/>
                        <a:t>p Value</a:t>
                      </a:r>
                    </a:p>
                  </a:txBody>
                  <a:tcPr/>
                </a:tc>
                <a:extLst>
                  <a:ext uri="{0D108BD9-81ED-4DB2-BD59-A6C34878D82A}">
                    <a16:rowId xmlns:a16="http://schemas.microsoft.com/office/drawing/2014/main" val="2731296370"/>
                  </a:ext>
                </a:extLst>
              </a:tr>
              <a:tr h="332740">
                <a:tc>
                  <a:txBody>
                    <a:bodyPr/>
                    <a:lstStyle/>
                    <a:p>
                      <a:r>
                        <a:rPr lang="en-US" sz="1400" dirty="0"/>
                        <a:t>Intercept</a:t>
                      </a:r>
                    </a:p>
                  </a:txBody>
                  <a:tcPr/>
                </a:tc>
                <a:tc>
                  <a:txBody>
                    <a:bodyPr/>
                    <a:lstStyle/>
                    <a:p>
                      <a:r>
                        <a:rPr lang="en-US" sz="1400" dirty="0"/>
                        <a:t>2.00718</a:t>
                      </a:r>
                    </a:p>
                  </a:txBody>
                  <a:tcPr/>
                </a:tc>
                <a:tc>
                  <a:txBody>
                    <a:bodyPr/>
                    <a:lstStyle/>
                    <a:p>
                      <a:r>
                        <a:rPr lang="en-US" sz="1400" dirty="0"/>
                        <a:t>0.09431 </a:t>
                      </a:r>
                    </a:p>
                  </a:txBody>
                  <a:tcPr/>
                </a:tc>
                <a:tc>
                  <a:txBody>
                    <a:bodyPr/>
                    <a:lstStyle/>
                    <a:p>
                      <a:r>
                        <a:rPr lang="en-US" sz="1400" dirty="0"/>
                        <a:t>21.282</a:t>
                      </a:r>
                    </a:p>
                  </a:txBody>
                  <a:tcPr/>
                </a:tc>
                <a:tc>
                  <a:txBody>
                    <a:bodyPr/>
                    <a:lstStyle/>
                    <a:p>
                      <a:r>
                        <a:rPr lang="en-US" sz="1400" dirty="0"/>
                        <a:t>&lt;2x10-</a:t>
                      </a:r>
                      <a:r>
                        <a:rPr lang="en-US" sz="1400" baseline="30000" dirty="0"/>
                        <a:t>16</a:t>
                      </a:r>
                      <a:endParaRPr lang="en-US" sz="1400" dirty="0"/>
                    </a:p>
                  </a:txBody>
                  <a:tcPr/>
                </a:tc>
                <a:extLst>
                  <a:ext uri="{0D108BD9-81ED-4DB2-BD59-A6C34878D82A}">
                    <a16:rowId xmlns:a16="http://schemas.microsoft.com/office/drawing/2014/main" val="1542628370"/>
                  </a:ext>
                </a:extLst>
              </a:tr>
              <a:tr h="332740">
                <a:tc>
                  <a:txBody>
                    <a:bodyPr/>
                    <a:lstStyle/>
                    <a:p>
                      <a:r>
                        <a:rPr lang="en-US" sz="1400" dirty="0"/>
                        <a:t>log(drainage area)</a:t>
                      </a:r>
                    </a:p>
                  </a:txBody>
                  <a:tcPr/>
                </a:tc>
                <a:tc>
                  <a:txBody>
                    <a:bodyPr/>
                    <a:lstStyle/>
                    <a:p>
                      <a:r>
                        <a:rPr lang="en-US" sz="1400" dirty="0"/>
                        <a:t>0.10519</a:t>
                      </a:r>
                    </a:p>
                  </a:txBody>
                  <a:tcPr/>
                </a:tc>
                <a:tc>
                  <a:txBody>
                    <a:bodyPr/>
                    <a:lstStyle/>
                    <a:p>
                      <a:r>
                        <a:rPr lang="en-US" sz="1400" dirty="0"/>
                        <a:t>0.03962</a:t>
                      </a:r>
                    </a:p>
                  </a:txBody>
                  <a:tcPr/>
                </a:tc>
                <a:tc>
                  <a:txBody>
                    <a:bodyPr/>
                    <a:lstStyle/>
                    <a:p>
                      <a:r>
                        <a:rPr lang="en-US" sz="1400" dirty="0"/>
                        <a:t>2.655 </a:t>
                      </a:r>
                    </a:p>
                  </a:txBody>
                  <a:tcPr/>
                </a:tc>
                <a:tc>
                  <a:txBody>
                    <a:bodyPr/>
                    <a:lstStyle/>
                    <a:p>
                      <a:r>
                        <a:rPr lang="en-US" sz="1400" dirty="0"/>
                        <a:t>0.00792 </a:t>
                      </a:r>
                    </a:p>
                  </a:txBody>
                  <a:tcPr/>
                </a:tc>
                <a:extLst>
                  <a:ext uri="{0D108BD9-81ED-4DB2-BD59-A6C34878D82A}">
                    <a16:rowId xmlns:a16="http://schemas.microsoft.com/office/drawing/2014/main" val="1235251452"/>
                  </a:ext>
                </a:extLst>
              </a:tr>
            </a:tbl>
          </a:graphicData>
        </a:graphic>
      </p:graphicFrame>
      <p:pic>
        <p:nvPicPr>
          <p:cNvPr id="7" name="Recorded Sound">
            <a:hlinkClick r:id="" action="ppaction://media"/>
            <a:extLst>
              <a:ext uri="{FF2B5EF4-FFF2-40B4-BE49-F238E27FC236}">
                <a16:creationId xmlns:a16="http://schemas.microsoft.com/office/drawing/2014/main" id="{355EF95D-4216-9393-34FC-CA755E07CF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7157" y="4540250"/>
            <a:ext cx="406400" cy="406400"/>
          </a:xfrm>
          <a:prstGeom prst="rect">
            <a:avLst/>
          </a:prstGeom>
        </p:spPr>
      </p:pic>
    </p:spTree>
    <p:extLst>
      <p:ext uri="{BB962C8B-B14F-4D97-AF65-F5344CB8AC3E}">
        <p14:creationId xmlns:p14="http://schemas.microsoft.com/office/powerpoint/2010/main" val="652890479"/>
      </p:ext>
    </p:extLst>
  </p:cSld>
  <p:clrMapOvr>
    <a:masterClrMapping/>
  </p:clrMapOvr>
  <mc:AlternateContent xmlns:mc="http://schemas.openxmlformats.org/markup-compatibility/2006" xmlns:p14="http://schemas.microsoft.com/office/powerpoint/2010/main">
    <mc:Choice Requires="p14">
      <p:transition spd="slow" p14:dur="2000" advTm="40157"/>
    </mc:Choice>
    <mc:Fallback xmlns="">
      <p:transition spd="slow" advTm="4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651</TotalTime>
  <Words>2072</Words>
  <Application>Microsoft Office PowerPoint</Application>
  <PresentationFormat>On-screen Show (16:9)</PresentationFormat>
  <Paragraphs>359</Paragraphs>
  <Slides>13</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LMMono10-Regular</vt:lpstr>
      <vt:lpstr>Arial</vt:lpstr>
      <vt:lpstr>Calibri</vt:lpstr>
      <vt:lpstr>Consolas</vt:lpstr>
      <vt:lpstr>NCStateU-horizontal-left-logo</vt:lpstr>
      <vt:lpstr>Examining the Relationship Between Water Availability and Adoption of Adaptation Measures</vt:lpstr>
      <vt:lpstr>Project Background</vt:lpstr>
      <vt:lpstr>Project Background – Our Focus</vt:lpstr>
      <vt:lpstr>Research Questions</vt:lpstr>
      <vt:lpstr>Study design</vt:lpstr>
      <vt:lpstr>Statistical approach(I)</vt:lpstr>
      <vt:lpstr>Statistical approach (II)</vt:lpstr>
      <vt:lpstr>Result</vt:lpstr>
      <vt:lpstr>Results: Simple Logistic Regression</vt:lpstr>
      <vt:lpstr>Results: Separating by Adaptation Category</vt:lpstr>
      <vt:lpstr>Results: Looking at Wealth</vt:lpstr>
      <vt:lpstr>Results: Models with Wealth and  Drainage Area</vt:lpstr>
      <vt:lpstr>Final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 Relationship Between Water Availability and Adoption of Adaptation Measures</dc:title>
  <dc:creator>Annie Brinza</dc:creator>
  <cp:lastModifiedBy>jingjing li</cp:lastModifiedBy>
  <cp:revision>36</cp:revision>
  <dcterms:created xsi:type="dcterms:W3CDTF">2023-07-21T16:27:02Z</dcterms:created>
  <dcterms:modified xsi:type="dcterms:W3CDTF">2023-07-22T20:07:38Z</dcterms:modified>
</cp:coreProperties>
</file>